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323" r:id="rId4"/>
    <p:sldId id="322" r:id="rId5"/>
    <p:sldId id="307" r:id="rId6"/>
    <p:sldId id="306" r:id="rId7"/>
    <p:sldId id="324" r:id="rId8"/>
    <p:sldId id="271" r:id="rId9"/>
    <p:sldId id="320" r:id="rId10"/>
    <p:sldId id="273" r:id="rId11"/>
    <p:sldId id="305" r:id="rId12"/>
    <p:sldId id="312" r:id="rId13"/>
    <p:sldId id="277" r:id="rId14"/>
    <p:sldId id="318" r:id="rId15"/>
    <p:sldId id="321" r:id="rId16"/>
    <p:sldId id="266" r:id="rId17"/>
    <p:sldId id="325" r:id="rId18"/>
    <p:sldId id="326" r:id="rId19"/>
    <p:sldId id="327" r:id="rId20"/>
    <p:sldId id="328" r:id="rId21"/>
    <p:sldId id="329" r:id="rId22"/>
    <p:sldId id="319" r:id="rId23"/>
    <p:sldId id="302" r:id="rId24"/>
    <p:sldId id="313" r:id="rId25"/>
    <p:sldId id="314" r:id="rId26"/>
    <p:sldId id="315" r:id="rId27"/>
    <p:sldId id="316" r:id="rId28"/>
    <p:sldId id="317" r:id="rId2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19" autoAdjust="0"/>
    <p:restoredTop sz="94660"/>
  </p:normalViewPr>
  <p:slideViewPr>
    <p:cSldViewPr snapToGrid="0">
      <p:cViewPr varScale="1">
        <p:scale>
          <a:sx n="66" d="100"/>
          <a:sy n="66" d="100"/>
        </p:scale>
        <p:origin x="54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EEFAE1D-40C4-4361-A27E-3A45EC8DB244}" type="datetimeFigureOut">
              <a:rPr lang="en-US" smtClean="0"/>
              <a:t>9/4/2020</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BA00B23D-6A75-4684-A30E-01F67607537B}" type="slidenum">
              <a:rPr lang="en-US" smtClean="0"/>
              <a:t>‹#›</a:t>
            </a:fld>
            <a:endParaRPr lang="en-US"/>
          </a:p>
        </p:txBody>
      </p:sp>
    </p:spTree>
    <p:extLst>
      <p:ext uri="{BB962C8B-B14F-4D97-AF65-F5344CB8AC3E}">
        <p14:creationId xmlns:p14="http://schemas.microsoft.com/office/powerpoint/2010/main" val="2196506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771B072-BAA5-4642-AA21-CDA789344407}" type="datetimeFigureOut">
              <a:rPr lang="en-US" smtClean="0"/>
              <a:t>9/4/2020</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C060148-4D8E-40CB-8EED-5DB8049B1165}" type="slidenum">
              <a:rPr lang="en-US" smtClean="0"/>
              <a:t>‹#›</a:t>
            </a:fld>
            <a:endParaRPr lang="en-US"/>
          </a:p>
        </p:txBody>
      </p:sp>
    </p:spTree>
    <p:extLst>
      <p:ext uri="{BB962C8B-B14F-4D97-AF65-F5344CB8AC3E}">
        <p14:creationId xmlns:p14="http://schemas.microsoft.com/office/powerpoint/2010/main" val="79647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1</a:t>
            </a:fld>
            <a:endParaRPr lang="en-US"/>
          </a:p>
        </p:txBody>
      </p:sp>
    </p:spTree>
    <p:extLst>
      <p:ext uri="{BB962C8B-B14F-4D97-AF65-F5344CB8AC3E}">
        <p14:creationId xmlns:p14="http://schemas.microsoft.com/office/powerpoint/2010/main" val="2044906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22</a:t>
            </a:fld>
            <a:endParaRPr lang="en-US"/>
          </a:p>
        </p:txBody>
      </p:sp>
    </p:spTree>
    <p:extLst>
      <p:ext uri="{BB962C8B-B14F-4D97-AF65-F5344CB8AC3E}">
        <p14:creationId xmlns:p14="http://schemas.microsoft.com/office/powerpoint/2010/main" val="410027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23</a:t>
            </a:fld>
            <a:endParaRPr lang="en-US"/>
          </a:p>
        </p:txBody>
      </p:sp>
    </p:spTree>
    <p:extLst>
      <p:ext uri="{BB962C8B-B14F-4D97-AF65-F5344CB8AC3E}">
        <p14:creationId xmlns:p14="http://schemas.microsoft.com/office/powerpoint/2010/main" val="14891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4</a:t>
            </a:fld>
            <a:endParaRPr lang="en-US"/>
          </a:p>
        </p:txBody>
      </p:sp>
    </p:spTree>
    <p:extLst>
      <p:ext uri="{BB962C8B-B14F-4D97-AF65-F5344CB8AC3E}">
        <p14:creationId xmlns:p14="http://schemas.microsoft.com/office/powerpoint/2010/main" val="6394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5</a:t>
            </a:fld>
            <a:endParaRPr lang="en-US"/>
          </a:p>
        </p:txBody>
      </p:sp>
    </p:spTree>
    <p:extLst>
      <p:ext uri="{BB962C8B-B14F-4D97-AF65-F5344CB8AC3E}">
        <p14:creationId xmlns:p14="http://schemas.microsoft.com/office/powerpoint/2010/main" val="329963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7</a:t>
            </a:fld>
            <a:endParaRPr lang="en-US"/>
          </a:p>
        </p:txBody>
      </p:sp>
    </p:spTree>
    <p:extLst>
      <p:ext uri="{BB962C8B-B14F-4D97-AF65-F5344CB8AC3E}">
        <p14:creationId xmlns:p14="http://schemas.microsoft.com/office/powerpoint/2010/main" val="297439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9</a:t>
            </a:fld>
            <a:endParaRPr lang="en-US"/>
          </a:p>
        </p:txBody>
      </p:sp>
    </p:spTree>
    <p:extLst>
      <p:ext uri="{BB962C8B-B14F-4D97-AF65-F5344CB8AC3E}">
        <p14:creationId xmlns:p14="http://schemas.microsoft.com/office/powerpoint/2010/main" val="216637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10</a:t>
            </a:fld>
            <a:endParaRPr lang="en-US"/>
          </a:p>
        </p:txBody>
      </p:sp>
    </p:spTree>
    <p:extLst>
      <p:ext uri="{BB962C8B-B14F-4D97-AF65-F5344CB8AC3E}">
        <p14:creationId xmlns:p14="http://schemas.microsoft.com/office/powerpoint/2010/main" val="1215746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11</a:t>
            </a:fld>
            <a:endParaRPr lang="en-US"/>
          </a:p>
        </p:txBody>
      </p:sp>
    </p:spTree>
    <p:extLst>
      <p:ext uri="{BB962C8B-B14F-4D97-AF65-F5344CB8AC3E}">
        <p14:creationId xmlns:p14="http://schemas.microsoft.com/office/powerpoint/2010/main" val="219849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12</a:t>
            </a:fld>
            <a:endParaRPr lang="en-US"/>
          </a:p>
        </p:txBody>
      </p:sp>
    </p:spTree>
    <p:extLst>
      <p:ext uri="{BB962C8B-B14F-4D97-AF65-F5344CB8AC3E}">
        <p14:creationId xmlns:p14="http://schemas.microsoft.com/office/powerpoint/2010/main" val="320573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060148-4D8E-40CB-8EED-5DB8049B1165}" type="slidenum">
              <a:rPr lang="en-US" smtClean="0"/>
              <a:t>15</a:t>
            </a:fld>
            <a:endParaRPr lang="en-US"/>
          </a:p>
        </p:txBody>
      </p:sp>
    </p:spTree>
    <p:extLst>
      <p:ext uri="{BB962C8B-B14F-4D97-AF65-F5344CB8AC3E}">
        <p14:creationId xmlns:p14="http://schemas.microsoft.com/office/powerpoint/2010/main" val="345397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392643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269168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396968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384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96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370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77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553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51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623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64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802049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848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894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4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72391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9/14/2020</a:t>
            </a:r>
            <a:endParaRPr lang="en-US"/>
          </a:p>
        </p:txBody>
      </p:sp>
      <p:sp>
        <p:nvSpPr>
          <p:cNvPr id="6" name="Footer Placeholder 5"/>
          <p:cNvSpPr>
            <a:spLocks noGrp="1"/>
          </p:cNvSpPr>
          <p:nvPr>
            <p:ph type="ftr" sz="quarter" idx="11"/>
          </p:nvPr>
        </p:nvSpPr>
        <p:spPr/>
        <p:txBody>
          <a:bodyPr/>
          <a:lstStyle/>
          <a:p>
            <a:r>
              <a:rPr lang="en-US" smtClean="0"/>
              <a:t>McGinnis, et al., When is PG Sustainable?</a:t>
            </a:r>
            <a:endParaRPr lang="en-US"/>
          </a:p>
        </p:txBody>
      </p:sp>
      <p:sp>
        <p:nvSpPr>
          <p:cNvPr id="7" name="Slide Number Placeholder 6"/>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716144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9/14/2020</a:t>
            </a:r>
            <a:endParaRPr lang="en-US"/>
          </a:p>
        </p:txBody>
      </p:sp>
      <p:sp>
        <p:nvSpPr>
          <p:cNvPr id="8" name="Footer Placeholder 7"/>
          <p:cNvSpPr>
            <a:spLocks noGrp="1"/>
          </p:cNvSpPr>
          <p:nvPr>
            <p:ph type="ftr" sz="quarter" idx="11"/>
          </p:nvPr>
        </p:nvSpPr>
        <p:spPr/>
        <p:txBody>
          <a:bodyPr/>
          <a:lstStyle/>
          <a:p>
            <a:r>
              <a:rPr lang="en-US" smtClean="0"/>
              <a:t>McGinnis, et al., When is PG Sustainable?</a:t>
            </a:r>
            <a:endParaRPr lang="en-US"/>
          </a:p>
        </p:txBody>
      </p:sp>
      <p:sp>
        <p:nvSpPr>
          <p:cNvPr id="9" name="Slide Number Placeholder 8"/>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293226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9/14/2020</a:t>
            </a:r>
            <a:endParaRPr lang="en-US"/>
          </a:p>
        </p:txBody>
      </p:sp>
      <p:sp>
        <p:nvSpPr>
          <p:cNvPr id="4" name="Footer Placeholder 3"/>
          <p:cNvSpPr>
            <a:spLocks noGrp="1"/>
          </p:cNvSpPr>
          <p:nvPr>
            <p:ph type="ftr" sz="quarter" idx="11"/>
          </p:nvPr>
        </p:nvSpPr>
        <p:spPr/>
        <p:txBody>
          <a:bodyPr/>
          <a:lstStyle/>
          <a:p>
            <a:r>
              <a:rPr lang="en-US" smtClean="0"/>
              <a:t>McGinnis, et al., When is PG Sustainable?</a:t>
            </a:r>
            <a:endParaRPr lang="en-US"/>
          </a:p>
        </p:txBody>
      </p:sp>
      <p:sp>
        <p:nvSpPr>
          <p:cNvPr id="5" name="Slide Number Placeholder 4"/>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97567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9/14/2020</a:t>
            </a:r>
            <a:endParaRPr lang="en-US"/>
          </a:p>
        </p:txBody>
      </p:sp>
      <p:sp>
        <p:nvSpPr>
          <p:cNvPr id="3" name="Footer Placeholder 2"/>
          <p:cNvSpPr>
            <a:spLocks noGrp="1"/>
          </p:cNvSpPr>
          <p:nvPr>
            <p:ph type="ftr" sz="quarter" idx="11"/>
          </p:nvPr>
        </p:nvSpPr>
        <p:spPr/>
        <p:txBody>
          <a:bodyPr/>
          <a:lstStyle/>
          <a:p>
            <a:r>
              <a:rPr lang="en-US" smtClean="0"/>
              <a:t>McGinnis, et al., When is PG Sustainable?</a:t>
            </a:r>
            <a:endParaRPr lang="en-US"/>
          </a:p>
        </p:txBody>
      </p:sp>
      <p:sp>
        <p:nvSpPr>
          <p:cNvPr id="4" name="Slide Number Placeholder 3"/>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3926713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9/14/2020</a:t>
            </a:r>
            <a:endParaRPr lang="en-US"/>
          </a:p>
        </p:txBody>
      </p:sp>
      <p:sp>
        <p:nvSpPr>
          <p:cNvPr id="6" name="Footer Placeholder 5"/>
          <p:cNvSpPr>
            <a:spLocks noGrp="1"/>
          </p:cNvSpPr>
          <p:nvPr>
            <p:ph type="ftr" sz="quarter" idx="11"/>
          </p:nvPr>
        </p:nvSpPr>
        <p:spPr/>
        <p:txBody>
          <a:bodyPr/>
          <a:lstStyle/>
          <a:p>
            <a:r>
              <a:rPr lang="en-US" smtClean="0"/>
              <a:t>McGinnis, et al., When is PG Sustainable?</a:t>
            </a:r>
            <a:endParaRPr lang="en-US"/>
          </a:p>
        </p:txBody>
      </p:sp>
      <p:sp>
        <p:nvSpPr>
          <p:cNvPr id="7" name="Slide Number Placeholder 6"/>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1608490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9/14/2020</a:t>
            </a:r>
            <a:endParaRPr lang="en-US"/>
          </a:p>
        </p:txBody>
      </p:sp>
      <p:sp>
        <p:nvSpPr>
          <p:cNvPr id="6" name="Footer Placeholder 5"/>
          <p:cNvSpPr>
            <a:spLocks noGrp="1"/>
          </p:cNvSpPr>
          <p:nvPr>
            <p:ph type="ftr" sz="quarter" idx="11"/>
          </p:nvPr>
        </p:nvSpPr>
        <p:spPr/>
        <p:txBody>
          <a:bodyPr/>
          <a:lstStyle/>
          <a:p>
            <a:r>
              <a:rPr lang="en-US" smtClean="0"/>
              <a:t>McGinnis, et al., When is PG Sustainable?</a:t>
            </a:r>
            <a:endParaRPr lang="en-US"/>
          </a:p>
        </p:txBody>
      </p:sp>
      <p:sp>
        <p:nvSpPr>
          <p:cNvPr id="7" name="Slide Number Placeholder 6"/>
          <p:cNvSpPr>
            <a:spLocks noGrp="1"/>
          </p:cNvSpPr>
          <p:nvPr>
            <p:ph type="sldNum" sz="quarter" idx="12"/>
          </p:nvPr>
        </p:nvSpPr>
        <p:spPr/>
        <p:txBody>
          <a:bodyPr/>
          <a:lstStyle/>
          <a:p>
            <a:fld id="{D06D1CD3-662E-40F5-9747-AB9E4A0B12FD}" type="slidenum">
              <a:rPr lang="en-US" smtClean="0"/>
              <a:t>‹#›</a:t>
            </a:fld>
            <a:endParaRPr lang="en-US"/>
          </a:p>
        </p:txBody>
      </p:sp>
    </p:spTree>
    <p:extLst>
      <p:ext uri="{BB962C8B-B14F-4D97-AF65-F5344CB8AC3E}">
        <p14:creationId xmlns:p14="http://schemas.microsoft.com/office/powerpoint/2010/main" val="807827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9/14/2020</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McGinnis, et al., When is PG Sustainable?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D1CD3-662E-40F5-9747-AB9E4A0B12FD}" type="slidenum">
              <a:rPr lang="en-US" smtClean="0"/>
              <a:t>‹#›</a:t>
            </a:fld>
            <a:endParaRPr lang="en-US"/>
          </a:p>
        </p:txBody>
      </p:sp>
    </p:spTree>
    <p:extLst>
      <p:ext uri="{BB962C8B-B14F-4D97-AF65-F5344CB8AC3E}">
        <p14:creationId xmlns:p14="http://schemas.microsoft.com/office/powerpoint/2010/main" val="239220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726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cginnis@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83" y="226194"/>
            <a:ext cx="10303844" cy="1799924"/>
          </a:xfrm>
        </p:spPr>
        <p:txBody>
          <a:bodyPr>
            <a:noAutofit/>
          </a:bodyPr>
          <a:lstStyle/>
          <a:p>
            <a:r>
              <a:rPr lang="en-US" sz="3600" dirty="0">
                <a:latin typeface="Britannic Bold" panose="020B0903060703020204" pitchFamily="34" charset="0"/>
              </a:rPr>
              <a:t>When Is Polycentric Governance Sustainable</a:t>
            </a:r>
            <a:r>
              <a:rPr lang="en-US" sz="3600" dirty="0" smtClean="0">
                <a:latin typeface="Britannic Bold" panose="020B0903060703020204" pitchFamily="34" charset="0"/>
              </a:rPr>
              <a:t>? </a:t>
            </a:r>
            <a:r>
              <a:rPr lang="en-US" sz="1800" dirty="0" smtClean="0">
                <a:latin typeface="Britannic Bold" panose="020B0903060703020204" pitchFamily="34" charset="0"/>
              </a:rPr>
              <a:t/>
            </a:r>
            <a:br>
              <a:rPr lang="en-US" sz="1800" dirty="0" smtClean="0">
                <a:latin typeface="Britannic Bold" panose="020B0903060703020204" pitchFamily="34" charset="0"/>
              </a:rPr>
            </a:br>
            <a:r>
              <a:rPr lang="en-US" sz="1050" dirty="0">
                <a:latin typeface="Britannic Bold" panose="020B0903060703020204" pitchFamily="34" charset="0"/>
              </a:rPr>
              <a:t> </a:t>
            </a:r>
            <a:r>
              <a:rPr lang="en-US" sz="3600" dirty="0" smtClean="0">
                <a:latin typeface="Britannic Bold" panose="020B0903060703020204" pitchFamily="34" charset="0"/>
              </a:rPr>
              <a:t/>
            </a:r>
            <a:br>
              <a:rPr lang="en-US" sz="3600" dirty="0" smtClean="0">
                <a:latin typeface="Britannic Bold" panose="020B0903060703020204" pitchFamily="34" charset="0"/>
              </a:rPr>
            </a:br>
            <a:r>
              <a:rPr lang="en-US" sz="2800" dirty="0">
                <a:latin typeface="Britannic Bold" panose="020B0903060703020204" pitchFamily="34" charset="0"/>
                <a:ea typeface="Calibri" panose="020F0502020204030204" pitchFamily="34" charset="0"/>
                <a:cs typeface="Times New Roman" panose="02020603050405020304" pitchFamily="18" charset="0"/>
              </a:rPr>
              <a:t>Using Institutional Theory to Identify </a:t>
            </a:r>
            <a:r>
              <a:rPr lang="en-US" sz="2800" dirty="0" smtClean="0">
                <a:latin typeface="Britannic Bold" panose="020B0903060703020204" pitchFamily="34" charset="0"/>
                <a:ea typeface="Calibri" panose="020F0502020204030204" pitchFamily="34" charset="0"/>
                <a:cs typeface="Times New Roman" panose="02020603050405020304" pitchFamily="18" charset="0"/>
              </a:rPr>
              <a:t>Endogenous Sources of Dysfunctional </a:t>
            </a:r>
            <a:r>
              <a:rPr lang="en-US" sz="2800" dirty="0">
                <a:latin typeface="Britannic Bold" panose="020B0903060703020204" pitchFamily="34" charset="0"/>
                <a:ea typeface="Calibri" panose="020F0502020204030204" pitchFamily="34" charset="0"/>
                <a:cs typeface="Times New Roman" panose="02020603050405020304" pitchFamily="18" charset="0"/>
              </a:rPr>
              <a:t>Dynamics </a:t>
            </a:r>
            <a:r>
              <a:rPr lang="en-US" sz="2800" dirty="0" smtClean="0">
                <a:latin typeface="Britannic Bold" panose="020B0903060703020204" pitchFamily="34" charset="0"/>
                <a:ea typeface="Calibri" panose="020F0502020204030204" pitchFamily="34" charset="0"/>
                <a:cs typeface="Times New Roman" panose="02020603050405020304" pitchFamily="18" charset="0"/>
              </a:rPr>
              <a:t/>
            </a:r>
            <a:br>
              <a:rPr lang="en-US" sz="2800" dirty="0" smtClean="0">
                <a:latin typeface="Britannic Bold" panose="020B0903060703020204" pitchFamily="34" charset="0"/>
                <a:ea typeface="Calibri" panose="020F0502020204030204" pitchFamily="34" charset="0"/>
                <a:cs typeface="Times New Roman" panose="02020603050405020304" pitchFamily="18" charset="0"/>
              </a:rPr>
            </a:br>
            <a:endParaRPr lang="en-US" sz="1200" b="1" dirty="0"/>
          </a:p>
        </p:txBody>
      </p:sp>
      <p:sp>
        <p:nvSpPr>
          <p:cNvPr id="3" name="Subtitle 2"/>
          <p:cNvSpPr>
            <a:spLocks noGrp="1"/>
          </p:cNvSpPr>
          <p:nvPr>
            <p:ph type="subTitle" idx="1"/>
          </p:nvPr>
        </p:nvSpPr>
        <p:spPr>
          <a:xfrm>
            <a:off x="755583" y="2160872"/>
            <a:ext cx="10501162" cy="4071486"/>
          </a:xfrm>
        </p:spPr>
        <p:txBody>
          <a:bodyPr>
            <a:noAutofit/>
          </a:bodyPr>
          <a:lstStyle/>
          <a:p>
            <a:pPr>
              <a:lnSpc>
                <a:spcPct val="120000"/>
              </a:lnSpc>
              <a:spcBef>
                <a:spcPts val="0"/>
              </a:spcBef>
            </a:pPr>
            <a:endParaRPr lang="en-US" sz="1600" b="1" dirty="0" smtClean="0"/>
          </a:p>
          <a:p>
            <a:pPr>
              <a:lnSpc>
                <a:spcPct val="120000"/>
              </a:lnSpc>
              <a:spcBef>
                <a:spcPts val="0"/>
              </a:spcBef>
            </a:pPr>
            <a:r>
              <a:rPr lang="en-US" b="1" dirty="0" smtClean="0"/>
              <a:t>Michael D. McGinnis</a:t>
            </a:r>
            <a:r>
              <a:rPr lang="en-US" dirty="0" smtClean="0"/>
              <a:t>, </a:t>
            </a:r>
          </a:p>
          <a:p>
            <a:pPr>
              <a:lnSpc>
                <a:spcPct val="120000"/>
              </a:lnSpc>
              <a:spcBef>
                <a:spcPts val="0"/>
              </a:spcBef>
            </a:pPr>
            <a:r>
              <a:rPr lang="en-US" sz="1400" dirty="0" smtClean="0"/>
              <a:t>Senior Research Fellow, </a:t>
            </a:r>
            <a:r>
              <a:rPr lang="en-US" sz="1400" dirty="0" err="1" smtClean="0"/>
              <a:t>Ostrom</a:t>
            </a:r>
            <a:r>
              <a:rPr lang="en-US" sz="1400" dirty="0" smtClean="0"/>
              <a:t> Workshop, &amp; Professor Emeritus </a:t>
            </a:r>
            <a:r>
              <a:rPr lang="en-US" sz="1400" dirty="0"/>
              <a:t>of </a:t>
            </a:r>
            <a:r>
              <a:rPr lang="en-US" sz="1400" dirty="0" smtClean="0"/>
              <a:t>Political Science, </a:t>
            </a:r>
          </a:p>
          <a:p>
            <a:pPr>
              <a:lnSpc>
                <a:spcPct val="120000"/>
              </a:lnSpc>
              <a:spcBef>
                <a:spcPts val="0"/>
              </a:spcBef>
            </a:pPr>
            <a:r>
              <a:rPr lang="en-US" sz="1400" dirty="0" smtClean="0"/>
              <a:t>Indiana University, Bloomington, </a:t>
            </a:r>
            <a:r>
              <a:rPr lang="en-US" sz="1400" dirty="0" smtClean="0">
                <a:hlinkClick r:id="rId3"/>
              </a:rPr>
              <a:t>mcginnis@Indiana.edu</a:t>
            </a:r>
            <a:endParaRPr lang="en-US" sz="1400" dirty="0" smtClean="0"/>
          </a:p>
          <a:p>
            <a:pPr>
              <a:lnSpc>
                <a:spcPct val="120000"/>
              </a:lnSpc>
              <a:spcBef>
                <a:spcPts val="0"/>
              </a:spcBef>
            </a:pPr>
            <a:r>
              <a:rPr lang="en-US" b="1" dirty="0" smtClean="0"/>
              <a:t>Elizabeth B. Baldwin,</a:t>
            </a:r>
          </a:p>
          <a:p>
            <a:pPr>
              <a:lnSpc>
                <a:spcPct val="120000"/>
              </a:lnSpc>
              <a:spcBef>
                <a:spcPts val="0"/>
              </a:spcBef>
            </a:pPr>
            <a:r>
              <a:rPr lang="en-US" sz="1400" dirty="0"/>
              <a:t>Assistant Professor, School of Government &amp; Public Policy, </a:t>
            </a:r>
            <a:endParaRPr lang="en-US" sz="1400" dirty="0" smtClean="0"/>
          </a:p>
          <a:p>
            <a:pPr>
              <a:lnSpc>
                <a:spcPct val="120000"/>
              </a:lnSpc>
              <a:spcBef>
                <a:spcPts val="0"/>
              </a:spcBef>
            </a:pPr>
            <a:r>
              <a:rPr lang="en-US" sz="1400" dirty="0" smtClean="0"/>
              <a:t>University </a:t>
            </a:r>
            <a:r>
              <a:rPr lang="en-US" sz="1400" dirty="0"/>
              <a:t>of Arizona, Tucson, AZ, USA</a:t>
            </a:r>
            <a:endParaRPr lang="en-US" sz="1400" b="1" dirty="0" smtClean="0"/>
          </a:p>
          <a:p>
            <a:pPr>
              <a:lnSpc>
                <a:spcPct val="120000"/>
              </a:lnSpc>
              <a:spcBef>
                <a:spcPts val="0"/>
              </a:spcBef>
            </a:pPr>
            <a:r>
              <a:rPr lang="en-US" b="1" dirty="0" smtClean="0"/>
              <a:t>Andreas Thiel,</a:t>
            </a:r>
          </a:p>
          <a:p>
            <a:pPr>
              <a:lnSpc>
                <a:spcPct val="120000"/>
              </a:lnSpc>
              <a:spcBef>
                <a:spcPts val="0"/>
              </a:spcBef>
            </a:pPr>
            <a:r>
              <a:rPr lang="de-DE" sz="1400" dirty="0"/>
              <a:t>Professor, </a:t>
            </a:r>
            <a:r>
              <a:rPr lang="en-GB" sz="1400" dirty="0"/>
              <a:t>International Agricultural Policy and Environmental </a:t>
            </a:r>
            <a:r>
              <a:rPr lang="en-GB" sz="1400" dirty="0" smtClean="0"/>
              <a:t>Governance,</a:t>
            </a:r>
            <a:r>
              <a:rPr lang="de-DE" sz="1400" dirty="0" smtClean="0"/>
              <a:t> </a:t>
            </a:r>
          </a:p>
          <a:p>
            <a:pPr>
              <a:lnSpc>
                <a:spcPct val="120000"/>
              </a:lnSpc>
              <a:spcBef>
                <a:spcPts val="0"/>
              </a:spcBef>
            </a:pPr>
            <a:r>
              <a:rPr lang="de-DE" sz="1400" dirty="0" smtClean="0"/>
              <a:t>University </a:t>
            </a:r>
            <a:r>
              <a:rPr lang="de-DE" sz="1400" dirty="0"/>
              <a:t>of Kassel, Germany</a:t>
            </a:r>
            <a:endParaRPr lang="en-US" sz="1400" dirty="0"/>
          </a:p>
          <a:p>
            <a:pPr>
              <a:lnSpc>
                <a:spcPct val="120000"/>
              </a:lnSpc>
              <a:spcBef>
                <a:spcPts val="0"/>
              </a:spcBef>
            </a:pPr>
            <a:endParaRPr lang="en-US" sz="1800" dirty="0" smtClean="0"/>
          </a:p>
          <a:p>
            <a:pPr>
              <a:lnSpc>
                <a:spcPct val="120000"/>
              </a:lnSpc>
              <a:spcBef>
                <a:spcPts val="0"/>
              </a:spcBef>
            </a:pPr>
            <a:r>
              <a:rPr lang="en-US" sz="1800" i="1" dirty="0" smtClean="0"/>
              <a:t>Prepared for The </a:t>
            </a:r>
            <a:r>
              <a:rPr lang="en-US" sz="1800" i="1" dirty="0" err="1" smtClean="0"/>
              <a:t>Ostrom</a:t>
            </a:r>
            <a:r>
              <a:rPr lang="en-US" sz="1800" i="1" dirty="0" smtClean="0"/>
              <a:t> Workshop Monday Noon Colloquium Zoom Session, Sept. 14, 2020</a:t>
            </a:r>
          </a:p>
        </p:txBody>
      </p:sp>
    </p:spTree>
    <p:extLst>
      <p:ext uri="{BB962C8B-B14F-4D97-AF65-F5344CB8AC3E}">
        <p14:creationId xmlns:p14="http://schemas.microsoft.com/office/powerpoint/2010/main" val="1269115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587" y="71557"/>
            <a:ext cx="10515600" cy="453021"/>
          </a:xfrm>
        </p:spPr>
        <p:txBody>
          <a:bodyPr>
            <a:noAutofit/>
          </a:bodyPr>
          <a:lstStyle/>
          <a:p>
            <a:pPr algn="ctr"/>
            <a:r>
              <a:rPr lang="en-US" sz="2800" dirty="0" smtClean="0">
                <a:latin typeface="Britannic Bold" panose="020B0903060703020204" pitchFamily="34" charset="0"/>
              </a:rPr>
              <a:t>Table 1. Syndromes of </a:t>
            </a:r>
            <a:r>
              <a:rPr lang="en-US" sz="2400" dirty="0" smtClean="0">
                <a:latin typeface="Britannic Bold" panose="020B0903060703020204" pitchFamily="34" charset="0"/>
              </a:rPr>
              <a:t>Dysfunctional</a:t>
            </a:r>
            <a:r>
              <a:rPr lang="en-US" sz="2800" dirty="0" smtClean="0">
                <a:latin typeface="Britannic Bold" panose="020B0903060703020204" pitchFamily="34" charset="0"/>
              </a:rPr>
              <a:t> PG Dynamics</a:t>
            </a:r>
            <a:endParaRPr lang="en-US" sz="2800" dirty="0">
              <a:latin typeface="Britannic Bold" panose="020B0903060703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60573496"/>
              </p:ext>
            </p:extLst>
          </p:nvPr>
        </p:nvGraphicFramePr>
        <p:xfrm>
          <a:off x="789272" y="524578"/>
          <a:ext cx="10558915" cy="6158882"/>
        </p:xfrm>
        <a:graphic>
          <a:graphicData uri="http://schemas.openxmlformats.org/drawingml/2006/table">
            <a:tbl>
              <a:tblPr firstRow="1" bandRow="1">
                <a:tableStyleId>{8799B23B-EC83-4686-B30A-512413B5E67A}</a:tableStyleId>
              </a:tblPr>
              <a:tblGrid>
                <a:gridCol w="2758896">
                  <a:extLst>
                    <a:ext uri="{9D8B030D-6E8A-4147-A177-3AD203B41FA5}">
                      <a16:colId xmlns:a16="http://schemas.microsoft.com/office/drawing/2014/main" val="2450781124"/>
                    </a:ext>
                  </a:extLst>
                </a:gridCol>
                <a:gridCol w="2566302">
                  <a:extLst>
                    <a:ext uri="{9D8B030D-6E8A-4147-A177-3AD203B41FA5}">
                      <a16:colId xmlns:a16="http://schemas.microsoft.com/office/drawing/2014/main" val="1849062673"/>
                    </a:ext>
                  </a:extLst>
                </a:gridCol>
                <a:gridCol w="418890">
                  <a:extLst>
                    <a:ext uri="{9D8B030D-6E8A-4147-A177-3AD203B41FA5}">
                      <a16:colId xmlns:a16="http://schemas.microsoft.com/office/drawing/2014/main" val="1144044704"/>
                    </a:ext>
                  </a:extLst>
                </a:gridCol>
                <a:gridCol w="3144082">
                  <a:extLst>
                    <a:ext uri="{9D8B030D-6E8A-4147-A177-3AD203B41FA5}">
                      <a16:colId xmlns:a16="http://schemas.microsoft.com/office/drawing/2014/main" val="1526193045"/>
                    </a:ext>
                  </a:extLst>
                </a:gridCol>
                <a:gridCol w="1670745">
                  <a:extLst>
                    <a:ext uri="{9D8B030D-6E8A-4147-A177-3AD203B41FA5}">
                      <a16:colId xmlns:a16="http://schemas.microsoft.com/office/drawing/2014/main" val="390017742"/>
                    </a:ext>
                  </a:extLst>
                </a:gridCol>
              </a:tblGrid>
              <a:tr h="489284">
                <a:tc>
                  <a:txBody>
                    <a:bodyPr/>
                    <a:lstStyle/>
                    <a:p>
                      <a:pPr marL="0" marR="0" algn="ctr">
                        <a:spcBef>
                          <a:spcPts val="0"/>
                        </a:spcBef>
                        <a:spcAft>
                          <a:spcPts val="0"/>
                        </a:spcAft>
                      </a:pPr>
                      <a:r>
                        <a:rPr lang="en-US" sz="1600" dirty="0">
                          <a:effectLst/>
                        </a:rPr>
                        <a:t>Triggering Tendency or </a:t>
                      </a:r>
                      <a:r>
                        <a:rPr lang="en-US" sz="1600" dirty="0" smtClean="0">
                          <a:effectLst/>
                        </a:rPr>
                        <a:t>Temptation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Mode of Accumulation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800" dirty="0" smtClean="0"/>
                        <a:t>…</a:t>
                      </a:r>
                      <a:endParaRPr lang="en-US" sz="1800" dirty="0"/>
                    </a:p>
                  </a:txBody>
                  <a:tcPr/>
                </a:tc>
                <a:tc>
                  <a:txBody>
                    <a:bodyPr/>
                    <a:lstStyle/>
                    <a:p>
                      <a:pPr marL="0" marR="0" algn="ctr">
                        <a:spcBef>
                          <a:spcPts val="0"/>
                        </a:spcBef>
                        <a:spcAft>
                          <a:spcPts val="0"/>
                        </a:spcAft>
                      </a:pPr>
                      <a:r>
                        <a:rPr lang="en-US" sz="1600" dirty="0">
                          <a:effectLst/>
                        </a:rPr>
                        <a:t>Equilibrium Trap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PG Syndrome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962493"/>
                  </a:ext>
                </a:extLst>
              </a:tr>
              <a:tr h="978568">
                <a:tc>
                  <a:txBody>
                    <a:bodyPr/>
                    <a:lstStyle/>
                    <a:p>
                      <a:pPr marL="0" marR="0">
                        <a:spcBef>
                          <a:spcPts val="0"/>
                        </a:spcBef>
                        <a:spcAft>
                          <a:spcPts val="0"/>
                        </a:spcAft>
                      </a:pPr>
                      <a:r>
                        <a:rPr lang="en-US" sz="1600" b="1" dirty="0">
                          <a:effectLst/>
                        </a:rPr>
                        <a:t>Smaller </a:t>
                      </a:r>
                      <a:r>
                        <a:rPr lang="en-US" sz="1600" b="1" dirty="0" smtClean="0">
                          <a:effectLst/>
                        </a:rPr>
                        <a:t>and short-term changes </a:t>
                      </a:r>
                      <a:r>
                        <a:rPr lang="en-US" sz="1600" b="1" dirty="0">
                          <a:effectLst/>
                        </a:rPr>
                        <a:t>mean lower transaction costs; </a:t>
                      </a:r>
                      <a:r>
                        <a:rPr lang="en-US" sz="1600" b="1" dirty="0" smtClean="0">
                          <a:effectLst/>
                        </a:rPr>
                        <a:t>and lower negative externalities </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Successful groups protect their </a:t>
                      </a:r>
                      <a:r>
                        <a:rPr lang="en-US" sz="1600" b="1" dirty="0" smtClean="0">
                          <a:effectLst/>
                        </a:rPr>
                        <a:t>gains &amp; concentrate on short-term</a:t>
                      </a:r>
                      <a:r>
                        <a:rPr lang="en-US" sz="1600" b="1" baseline="0" dirty="0" smtClean="0">
                          <a:effectLst/>
                        </a:rPr>
                        <a:t> gains;</a:t>
                      </a:r>
                      <a:r>
                        <a:rPr lang="en-US" sz="1600" b="1" dirty="0" smtClean="0">
                          <a:effectLst/>
                        </a:rPr>
                        <a:t> </a:t>
                      </a:r>
                      <a:r>
                        <a:rPr lang="en-US" sz="1600" b="1" dirty="0">
                          <a:effectLst/>
                        </a:rPr>
                        <a:t>inequities </a:t>
                      </a:r>
                      <a:r>
                        <a:rPr lang="en-US" sz="1600" b="1" dirty="0" smtClean="0">
                          <a:effectLst/>
                        </a:rPr>
                        <a:t>&amp; vulnerabilities</a:t>
                      </a:r>
                      <a:r>
                        <a:rPr lang="en-US" sz="1600" b="1" baseline="0" dirty="0" smtClean="0">
                          <a:effectLst/>
                        </a:rPr>
                        <a:t> </a:t>
                      </a:r>
                      <a:r>
                        <a:rPr lang="en-US" sz="1600" b="1" dirty="0" smtClean="0">
                          <a:effectLst/>
                        </a:rPr>
                        <a:t>accumulate</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spc="0" normalizeH="0" baseline="0" noProof="0" smtClean="0">
                          <a:ln>
                            <a:noFill/>
                          </a:ln>
                          <a:effectLst/>
                          <a:uLnTx/>
                          <a:uFillTx/>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effectLst/>
                        </a:rPr>
                        <a:t>Veto players proliferate </a:t>
                      </a:r>
                      <a:r>
                        <a:rPr lang="en-US" sz="1600" b="1" dirty="0" smtClean="0">
                          <a:effectLst/>
                        </a:rPr>
                        <a:t>and</a:t>
                      </a:r>
                      <a:r>
                        <a:rPr lang="en-US" sz="1600" b="1" baseline="0" dirty="0" smtClean="0">
                          <a:effectLst/>
                        </a:rPr>
                        <a:t> </a:t>
                      </a:r>
                      <a:r>
                        <a:rPr lang="en-US" sz="1600" b="1" dirty="0" smtClean="0">
                          <a:effectLst/>
                        </a:rPr>
                        <a:t>immobilize system, now vulnerable to </a:t>
                      </a:r>
                      <a:r>
                        <a:rPr lang="en-US" sz="1600" b="1" baseline="0" dirty="0" smtClean="0">
                          <a:effectLst/>
                        </a:rPr>
                        <a:t>major crises &amp; </a:t>
                      </a:r>
                      <a:r>
                        <a:rPr lang="en-US" sz="1600" b="1" dirty="0" smtClean="0">
                          <a:effectLst/>
                        </a:rPr>
                        <a:t>pent-up pressures from slow</a:t>
                      </a:r>
                      <a:r>
                        <a:rPr lang="en-US" sz="1600" b="1" baseline="0" dirty="0" smtClean="0">
                          <a:effectLst/>
                        </a:rPr>
                        <a:t> drivers</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b="1" dirty="0" smtClean="0">
                          <a:effectLst/>
                        </a:rPr>
                        <a:t>Incrementalism and</a:t>
                      </a:r>
                      <a:r>
                        <a:rPr lang="en-US" sz="1600" b="1" baseline="0" dirty="0" smtClean="0">
                          <a:effectLst/>
                        </a:rPr>
                        <a:t> Scale Mismatches</a:t>
                      </a:r>
                      <a:endParaRPr lang="en-US" sz="1600" b="1" i="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14757262"/>
                  </a:ext>
                </a:extLst>
              </a:tr>
              <a:tr h="978568">
                <a:tc>
                  <a:txBody>
                    <a:bodyPr/>
                    <a:lstStyle/>
                    <a:p>
                      <a:pPr marL="0" marR="0">
                        <a:spcBef>
                          <a:spcPts val="0"/>
                        </a:spcBef>
                        <a:spcAft>
                          <a:spcPts val="0"/>
                        </a:spcAft>
                      </a:pPr>
                      <a:r>
                        <a:rPr lang="en-US" sz="1600" dirty="0">
                          <a:effectLst/>
                        </a:rPr>
                        <a:t>Partisanship </a:t>
                      </a:r>
                      <a:r>
                        <a:rPr lang="en-US" sz="1600" dirty="0" smtClean="0">
                          <a:effectLst/>
                        </a:rPr>
                        <a:t>can simplify complex issues to public and facilitate elite</a:t>
                      </a:r>
                      <a:r>
                        <a:rPr lang="en-US" sz="1600" baseline="0" dirty="0" smtClean="0">
                          <a:effectLst/>
                        </a:rPr>
                        <a:t> coordination in campaigns and governance</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Partisanship can become emotional group </a:t>
                      </a:r>
                      <a:r>
                        <a:rPr lang="en-US" sz="1600" dirty="0" smtClean="0">
                          <a:effectLst/>
                        </a:rPr>
                        <a:t>marker, inducing rapid escalation</a:t>
                      </a:r>
                      <a:r>
                        <a:rPr lang="en-US" sz="1600" baseline="0" dirty="0" smtClean="0">
                          <a:effectLst/>
                        </a:rPr>
                        <a:t> of even minor disputes</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smtClean="0">
                          <a:ln>
                            <a:noFill/>
                          </a:ln>
                          <a:effectLst/>
                          <a:uLnTx/>
                          <a:uFillTx/>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Public </a:t>
                      </a:r>
                      <a:r>
                        <a:rPr lang="en-US" sz="1600" dirty="0">
                          <a:effectLst/>
                        </a:rPr>
                        <a:t>officials </a:t>
                      </a:r>
                      <a:r>
                        <a:rPr lang="en-US" sz="1600" dirty="0" smtClean="0">
                          <a:effectLst/>
                        </a:rPr>
                        <a:t>avoid compromise</a:t>
                      </a:r>
                      <a:r>
                        <a:rPr lang="en-US" sz="1600" dirty="0">
                          <a:effectLst/>
                        </a:rPr>
                        <a:t>, </a:t>
                      </a:r>
                      <a:r>
                        <a:rPr lang="en-US" sz="1600" dirty="0" smtClean="0">
                          <a:effectLst/>
                        </a:rPr>
                        <a:t>resulting in gridlock</a:t>
                      </a:r>
                      <a:r>
                        <a:rPr lang="en-US" sz="1600" baseline="0" dirty="0" smtClean="0">
                          <a:effectLst/>
                        </a:rPr>
                        <a:t> and </a:t>
                      </a:r>
                      <a:r>
                        <a:rPr lang="en-US" sz="1600" dirty="0" smtClean="0">
                          <a:effectLst/>
                        </a:rPr>
                        <a:t>erosion </a:t>
                      </a:r>
                      <a:r>
                        <a:rPr lang="en-US" sz="1600" dirty="0">
                          <a:effectLst/>
                        </a:rPr>
                        <a:t>of shared </a:t>
                      </a:r>
                      <a:r>
                        <a:rPr lang="en-US" sz="1600" dirty="0" smtClean="0">
                          <a:effectLst/>
                        </a:rPr>
                        <a:t>values &amp;</a:t>
                      </a:r>
                      <a:r>
                        <a:rPr lang="en-US" sz="1600" baseline="0" dirty="0" smtClean="0">
                          <a:effectLst/>
                        </a:rPr>
                        <a:t> public trust; </a:t>
                      </a:r>
                      <a:r>
                        <a:rPr lang="en-US" sz="1600" baseline="0" dirty="0" smtClean="0"/>
                        <a:t>public service no longer seen as an honorable profession</a:t>
                      </a:r>
                      <a:endParaRPr lang="en-US" sz="1600" dirty="0" smtClean="0"/>
                    </a:p>
                  </a:txBody>
                  <a:tcPr marL="68580" marR="68580" marT="0" marB="0" anchor="ctr"/>
                </a:tc>
                <a:tc>
                  <a:txBody>
                    <a:bodyPr/>
                    <a:lstStyle/>
                    <a:p>
                      <a:pPr marL="0" marR="0" algn="ctr">
                        <a:spcBef>
                          <a:spcPts val="0"/>
                        </a:spcBef>
                        <a:spcAft>
                          <a:spcPts val="0"/>
                        </a:spcAft>
                      </a:pPr>
                      <a:r>
                        <a:rPr lang="en-US" sz="1600" dirty="0" smtClean="0">
                          <a:effectLst/>
                        </a:rPr>
                        <a:t>  Symbolic Politics and Hyper-  Partisanship</a:t>
                      </a:r>
                      <a:endParaRPr lang="en-US" sz="1600" b="1" i="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1015403"/>
                  </a:ext>
                </a:extLst>
              </a:tr>
              <a:tr h="978568">
                <a:tc>
                  <a:txBody>
                    <a:bodyPr/>
                    <a:lstStyle/>
                    <a:p>
                      <a:pPr marL="0" marR="0">
                        <a:spcBef>
                          <a:spcPts val="0"/>
                        </a:spcBef>
                        <a:spcAft>
                          <a:spcPts val="0"/>
                        </a:spcAft>
                      </a:pPr>
                      <a:r>
                        <a:rPr lang="en-US" sz="1600" dirty="0" smtClean="0">
                          <a:effectLst/>
                        </a:rPr>
                        <a:t>Common</a:t>
                      </a:r>
                      <a:r>
                        <a:rPr lang="en-US" sz="1600" baseline="0" dirty="0" smtClean="0">
                          <a:effectLst/>
                        </a:rPr>
                        <a:t> b</a:t>
                      </a:r>
                      <a:r>
                        <a:rPr lang="en-US" sz="1600" dirty="0" smtClean="0">
                          <a:effectLst/>
                        </a:rPr>
                        <a:t>iases </a:t>
                      </a:r>
                      <a:r>
                        <a:rPr lang="en-US" sz="1600" dirty="0">
                          <a:effectLst/>
                        </a:rPr>
                        <a:t>against “others” </a:t>
                      </a:r>
                      <a:r>
                        <a:rPr lang="en-US" sz="1600" dirty="0" smtClean="0">
                          <a:effectLst/>
                        </a:rPr>
                        <a:t>help support collective </a:t>
                      </a:r>
                      <a:r>
                        <a:rPr lang="en-US" sz="1600" dirty="0">
                          <a:effectLst/>
                        </a:rPr>
                        <a:t>action </a:t>
                      </a:r>
                      <a:r>
                        <a:rPr lang="en-US" sz="1600" dirty="0" smtClean="0">
                          <a:effectLst/>
                        </a:rPr>
                        <a:t>targeted against them (or affecting them</a:t>
                      </a:r>
                      <a:r>
                        <a:rPr lang="en-US" sz="1600" baseline="0" dirty="0" smtClean="0">
                          <a:effectLst/>
                        </a:rPr>
                        <a:t> indirectly)</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Serial “victims” </a:t>
                      </a:r>
                      <a:r>
                        <a:rPr lang="en-US" sz="1600" dirty="0" smtClean="0">
                          <a:effectLst/>
                        </a:rPr>
                        <a:t>of dominant</a:t>
                      </a:r>
                      <a:r>
                        <a:rPr lang="en-US" sz="1600" baseline="0" dirty="0" smtClean="0">
                          <a:effectLst/>
                        </a:rPr>
                        <a:t> groups’ </a:t>
                      </a:r>
                      <a:r>
                        <a:rPr lang="en-US" sz="1600" dirty="0" smtClean="0">
                          <a:effectLst/>
                        </a:rPr>
                        <a:t>self-organization become profoundly marginalized</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smtClean="0">
                          <a:ln>
                            <a:noFill/>
                          </a:ln>
                          <a:effectLst/>
                          <a:uLnTx/>
                          <a:uFillTx/>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a:spcBef>
                          <a:spcPts val="0"/>
                        </a:spcBef>
                        <a:spcAft>
                          <a:spcPts val="0"/>
                        </a:spcAft>
                      </a:pPr>
                      <a:r>
                        <a:rPr lang="en-US" sz="1600" dirty="0">
                          <a:effectLst/>
                        </a:rPr>
                        <a:t>Racial </a:t>
                      </a:r>
                      <a:r>
                        <a:rPr lang="en-US" sz="1600" dirty="0" smtClean="0">
                          <a:effectLst/>
                        </a:rPr>
                        <a:t>or other inequality becomes widely</a:t>
                      </a:r>
                      <a:r>
                        <a:rPr lang="en-US" sz="1600" baseline="0" dirty="0" smtClean="0">
                          <a:effectLst/>
                        </a:rPr>
                        <a:t> accepted </a:t>
                      </a:r>
                      <a:r>
                        <a:rPr lang="en-US" sz="1600" dirty="0" smtClean="0">
                          <a:effectLst/>
                        </a:rPr>
                        <a:t>as natural,</a:t>
                      </a:r>
                      <a:r>
                        <a:rPr lang="en-US" sz="1600" baseline="0" dirty="0" smtClean="0">
                          <a:effectLst/>
                        </a:rPr>
                        <a:t> and as a valid </a:t>
                      </a:r>
                      <a:r>
                        <a:rPr lang="en-US" sz="1600" dirty="0" smtClean="0">
                          <a:effectLst/>
                        </a:rPr>
                        <a:t>basis </a:t>
                      </a:r>
                      <a:r>
                        <a:rPr lang="en-US" sz="1600" dirty="0">
                          <a:effectLst/>
                        </a:rPr>
                        <a:t>for </a:t>
                      </a:r>
                      <a:r>
                        <a:rPr lang="en-US" sz="1600" baseline="0" dirty="0" smtClean="0">
                          <a:effectLst/>
                        </a:rPr>
                        <a:t>resisting reforms</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Exclusion</a:t>
                      </a:r>
                      <a:r>
                        <a:rPr lang="en-US" sz="1600" baseline="0" dirty="0" smtClean="0">
                          <a:effectLst/>
                        </a:rPr>
                        <a:t> and Institutionalized Inequalities </a:t>
                      </a:r>
                      <a:endParaRPr lang="en-US" sz="1600" b="1" i="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7275050"/>
                  </a:ext>
                </a:extLst>
              </a:tr>
              <a:tr h="733926">
                <a:tc>
                  <a:txBody>
                    <a:bodyPr/>
                    <a:lstStyle/>
                    <a:p>
                      <a:pPr marL="0" marR="0">
                        <a:spcBef>
                          <a:spcPts val="0"/>
                        </a:spcBef>
                        <a:spcAft>
                          <a:spcPts val="0"/>
                        </a:spcAft>
                      </a:pPr>
                      <a:r>
                        <a:rPr lang="en-US" sz="1600" dirty="0">
                          <a:effectLst/>
                        </a:rPr>
                        <a:t>Regulatory authority </a:t>
                      </a:r>
                      <a:r>
                        <a:rPr lang="en-US" sz="1600" dirty="0" smtClean="0">
                          <a:effectLst/>
                        </a:rPr>
                        <a:t>allows possibility of awarding</a:t>
                      </a:r>
                      <a:r>
                        <a:rPr lang="en-US" sz="1600" baseline="0" dirty="0" smtClean="0">
                          <a:effectLst/>
                        </a:rPr>
                        <a:t> </a:t>
                      </a:r>
                      <a:r>
                        <a:rPr lang="en-US" sz="1600" dirty="0" smtClean="0">
                          <a:effectLst/>
                        </a:rPr>
                        <a:t>special privileges to some groups</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a:effectLst/>
                        </a:rPr>
                        <a:t>Regulatory capture by special </a:t>
                      </a:r>
                      <a:r>
                        <a:rPr lang="en-US" sz="1600" dirty="0" smtClean="0">
                          <a:effectLst/>
                        </a:rPr>
                        <a:t>interests is allowed by </a:t>
                      </a:r>
                      <a:r>
                        <a:rPr lang="en-US" sz="1600" baseline="0" dirty="0" smtClean="0">
                          <a:effectLst/>
                        </a:rPr>
                        <a:t>officials eager for gain</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smtClean="0">
                          <a:ln>
                            <a:noFill/>
                          </a:ln>
                          <a:effectLst/>
                          <a:uLnTx/>
                          <a:uFillTx/>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a:spcBef>
                          <a:spcPts val="0"/>
                        </a:spcBef>
                        <a:spcAft>
                          <a:spcPts val="0"/>
                        </a:spcAft>
                      </a:pPr>
                      <a:r>
                        <a:rPr lang="en-US" sz="1600" dirty="0">
                          <a:effectLst/>
                        </a:rPr>
                        <a:t>Pervasive corruption poisons political </a:t>
                      </a:r>
                      <a:r>
                        <a:rPr lang="en-US" sz="1600" dirty="0" smtClean="0">
                          <a:effectLst/>
                        </a:rPr>
                        <a:t>process; frequent scandals rarely result in real</a:t>
                      </a:r>
                      <a:r>
                        <a:rPr lang="en-US" sz="1600" baseline="0" dirty="0" smtClean="0">
                          <a:effectLst/>
                        </a:rPr>
                        <a:t> reform</a:t>
                      </a:r>
                      <a:endParaRPr lang="en-US" sz="1600" b="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Rent-Seeking and Pervasive Corruption</a:t>
                      </a:r>
                      <a:endParaRPr lang="en-US" sz="1600" b="0" i="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2599322"/>
                  </a:ext>
                </a:extLst>
              </a:tr>
              <a:tr h="780768">
                <a:tc>
                  <a:txBody>
                    <a:bodyPr/>
                    <a:lstStyle/>
                    <a:p>
                      <a:pPr marL="0" marR="0">
                        <a:spcBef>
                          <a:spcPts val="0"/>
                        </a:spcBef>
                        <a:spcAft>
                          <a:spcPts val="0"/>
                        </a:spcAft>
                      </a:pPr>
                      <a:r>
                        <a:rPr lang="en-US" sz="1600" dirty="0" smtClean="0">
                          <a:effectLst/>
                        </a:rPr>
                        <a:t>Easy to delegate to others (esp. political leaders)</a:t>
                      </a:r>
                      <a:r>
                        <a:rPr lang="en-US" sz="1600" baseline="0" dirty="0" smtClean="0">
                          <a:effectLst/>
                        </a:rPr>
                        <a:t> </a:t>
                      </a:r>
                      <a:r>
                        <a:rPr lang="en-US" sz="1600" dirty="0" smtClean="0">
                          <a:effectLst/>
                        </a:rPr>
                        <a:t>responsibility for addressing</a:t>
                      </a:r>
                      <a:r>
                        <a:rPr lang="en-US" sz="1600" baseline="0" dirty="0" smtClean="0">
                          <a:effectLst/>
                        </a:rPr>
                        <a:t> big problems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dirty="0" smtClean="0">
                          <a:effectLst/>
                        </a:rPr>
                        <a:t>Incentives </a:t>
                      </a:r>
                      <a:r>
                        <a:rPr lang="en-US" sz="1600" baseline="0" dirty="0" smtClean="0">
                          <a:effectLst/>
                        </a:rPr>
                        <a:t>to accumulate the power needed to match public’s expectations</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smtClean="0">
                          <a:ln>
                            <a:noFill/>
                          </a:ln>
                          <a:effectLst/>
                          <a:uLnTx/>
                          <a:uFillTx/>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pPr marL="0" marR="0">
                        <a:spcBef>
                          <a:spcPts val="0"/>
                        </a:spcBef>
                        <a:spcAft>
                          <a:spcPts val="0"/>
                        </a:spcAft>
                      </a:pPr>
                      <a:r>
                        <a:rPr lang="en-US" sz="1600" dirty="0" smtClean="0">
                          <a:effectLst/>
                        </a:rPr>
                        <a:t>Political officials</a:t>
                      </a:r>
                      <a:r>
                        <a:rPr lang="en-US" sz="1600" baseline="0" dirty="0" smtClean="0">
                          <a:effectLst/>
                        </a:rPr>
                        <a:t> act imprudently, justify goals after the fact, and hide information from public</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smtClean="0">
                          <a:effectLst/>
                        </a:rPr>
                        <a:t>Over-Centralized &amp; Authoritarian</a:t>
                      </a:r>
                      <a:r>
                        <a:rPr lang="en-US" sz="1600" baseline="0" dirty="0" smtClean="0">
                          <a:effectLst/>
                        </a:rPr>
                        <a:t> Rule</a:t>
                      </a:r>
                      <a:endParaRPr lang="en-US" sz="1600" i="1"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23030277"/>
                  </a:ext>
                </a:extLst>
              </a:tr>
              <a:tr h="978568">
                <a:tc>
                  <a:txBody>
                    <a:bodyPr/>
                    <a:lstStyle/>
                    <a:p>
                      <a:r>
                        <a:rPr lang="en-US" sz="1600" dirty="0" smtClean="0"/>
                        <a:t>Public officials often eager to </a:t>
                      </a:r>
                      <a:r>
                        <a:rPr lang="en-US" sz="1600" baseline="0" dirty="0" smtClean="0"/>
                        <a:t>delegate details of program implementation to experts</a:t>
                      </a:r>
                      <a:endParaRPr lang="en-US" sz="1600" dirty="0"/>
                    </a:p>
                  </a:txBody>
                  <a:tcPr marL="68580" marR="68580" marT="0" marB="0" anchor="ctr"/>
                </a:tc>
                <a:tc>
                  <a:txBody>
                    <a:bodyPr/>
                    <a:lstStyle/>
                    <a:p>
                      <a:r>
                        <a:rPr lang="en-US" sz="1600" dirty="0" smtClean="0"/>
                        <a:t>Officials’ primary desire for cost</a:t>
                      </a:r>
                      <a:r>
                        <a:rPr lang="en-US" sz="1600" baseline="0" dirty="0" smtClean="0"/>
                        <a:t> savings may lead to low oversight of private partners</a:t>
                      </a:r>
                      <a:endParaRPr lang="en-US" sz="1600" dirty="0"/>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effectLst/>
                          <a:uLnTx/>
                          <a:uFillTx/>
                        </a:rPr>
                        <a:t>…</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tc>
                  <a:txBody>
                    <a:bodyPr/>
                    <a:lstStyle/>
                    <a:p>
                      <a:r>
                        <a:rPr lang="en-US" sz="1600" dirty="0" smtClean="0"/>
                        <a:t>Public</a:t>
                      </a:r>
                      <a:r>
                        <a:rPr lang="en-US" sz="1600" baseline="0" dirty="0" smtClean="0"/>
                        <a:t> policy outcomes do not cohere to a normative vision for society, </a:t>
                      </a:r>
                      <a:endParaRPr lang="en-US" sz="1600" dirty="0"/>
                    </a:p>
                  </a:txBody>
                  <a:tcPr marL="68580" marR="68580" marT="0" marB="0" anchor="ctr"/>
                </a:tc>
                <a:tc>
                  <a:txBody>
                    <a:bodyPr/>
                    <a:lstStyle/>
                    <a:p>
                      <a:pPr algn="ctr"/>
                      <a:r>
                        <a:rPr lang="en-US" sz="1600" dirty="0" smtClean="0"/>
                        <a:t>Hollowed</a:t>
                      </a:r>
                      <a:r>
                        <a:rPr lang="en-US" sz="1600" baseline="0" dirty="0" smtClean="0"/>
                        <a:t>-Out Collaborative Governance</a:t>
                      </a:r>
                      <a:endParaRPr lang="en-US" sz="1600" i="1" dirty="0"/>
                    </a:p>
                  </a:txBody>
                  <a:tcPr marL="68580" marR="68580" marT="0" marB="0" anchor="ctr"/>
                </a:tc>
                <a:extLst>
                  <a:ext uri="{0D108BD9-81ED-4DB2-BD59-A6C34878D82A}">
                    <a16:rowId xmlns:a16="http://schemas.microsoft.com/office/drawing/2014/main" val="2933098483"/>
                  </a:ext>
                </a:extLst>
              </a:tr>
            </a:tbl>
          </a:graphicData>
        </a:graphic>
      </p:graphicFrame>
    </p:spTree>
    <p:extLst>
      <p:ext uri="{BB962C8B-B14F-4D97-AF65-F5344CB8AC3E}">
        <p14:creationId xmlns:p14="http://schemas.microsoft.com/office/powerpoint/2010/main" val="290906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273"/>
          </a:xfrm>
        </p:spPr>
        <p:txBody>
          <a:bodyPr>
            <a:noAutofit/>
          </a:bodyPr>
          <a:lstStyle/>
          <a:p>
            <a:pPr algn="ctr"/>
            <a:r>
              <a:rPr lang="en-US" sz="3600" dirty="0" smtClean="0">
                <a:latin typeface="Britannic Bold" panose="020B0903060703020204" pitchFamily="34" charset="0"/>
              </a:rPr>
              <a:t>Countervailing Forces in PG Syndromes (1)</a:t>
            </a:r>
            <a:endParaRPr lang="en-US" sz="3600" dirty="0">
              <a:latin typeface="Britannic Bold" panose="020B09030607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7127780"/>
              </p:ext>
            </p:extLst>
          </p:nvPr>
        </p:nvGraphicFramePr>
        <p:xfrm>
          <a:off x="697832" y="1039813"/>
          <a:ext cx="10655968" cy="5261620"/>
        </p:xfrm>
        <a:graphic>
          <a:graphicData uri="http://schemas.openxmlformats.org/drawingml/2006/table">
            <a:tbl>
              <a:tblPr firstRow="1" bandRow="1">
                <a:tableStyleId>{C083E6E3-FA7D-4D7B-A595-EF9225AFEA82}</a:tableStyleId>
              </a:tblPr>
              <a:tblGrid>
                <a:gridCol w="2695073">
                  <a:extLst>
                    <a:ext uri="{9D8B030D-6E8A-4147-A177-3AD203B41FA5}">
                      <a16:colId xmlns:a16="http://schemas.microsoft.com/office/drawing/2014/main" val="4151027962"/>
                    </a:ext>
                  </a:extLst>
                </a:gridCol>
                <a:gridCol w="3829371">
                  <a:extLst>
                    <a:ext uri="{9D8B030D-6E8A-4147-A177-3AD203B41FA5}">
                      <a16:colId xmlns:a16="http://schemas.microsoft.com/office/drawing/2014/main" val="1062910099"/>
                    </a:ext>
                  </a:extLst>
                </a:gridCol>
                <a:gridCol w="4131524">
                  <a:extLst>
                    <a:ext uri="{9D8B030D-6E8A-4147-A177-3AD203B41FA5}">
                      <a16:colId xmlns:a16="http://schemas.microsoft.com/office/drawing/2014/main" val="1019590220"/>
                    </a:ext>
                  </a:extLst>
                </a:gridCol>
              </a:tblGrid>
              <a:tr h="686564">
                <a:tc>
                  <a:txBody>
                    <a:bodyPr/>
                    <a:lstStyle/>
                    <a:p>
                      <a:pPr marL="0" marR="0" algn="ctr">
                        <a:spcBef>
                          <a:spcPts val="0"/>
                        </a:spcBef>
                        <a:spcAft>
                          <a:spcPts val="0"/>
                        </a:spcAft>
                      </a:pPr>
                      <a:r>
                        <a:rPr lang="en-US" sz="2000" dirty="0">
                          <a:effectLst/>
                        </a:rPr>
                        <a:t> </a:t>
                      </a:r>
                      <a:r>
                        <a:rPr lang="en-US" sz="2000" dirty="0" smtClean="0">
                          <a:solidFill>
                            <a:srgbClr val="FF0000"/>
                          </a:solidFill>
                          <a:effectLst/>
                        </a:rPr>
                        <a:t>Incrementalism and</a:t>
                      </a:r>
                      <a:r>
                        <a:rPr lang="en-US" sz="2000" baseline="0" dirty="0" smtClean="0">
                          <a:solidFill>
                            <a:srgbClr val="FF0000"/>
                          </a:solidFill>
                          <a:effectLst/>
                        </a:rPr>
                        <a:t> </a:t>
                      </a:r>
                      <a:r>
                        <a:rPr lang="en-US" sz="2000" dirty="0" smtClean="0">
                          <a:solidFill>
                            <a:srgbClr val="FF0000"/>
                          </a:solidFill>
                          <a:effectLst/>
                        </a:rPr>
                        <a:t>Scale Mismatches</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Natural Accumulation of Tendencies &amp; Temptations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Proactive Maintenance of </a:t>
                      </a:r>
                      <a:endParaRPr lang="en-US" sz="2000" dirty="0" smtClean="0">
                        <a:effectLst/>
                      </a:endParaRPr>
                    </a:p>
                    <a:p>
                      <a:pPr marL="0" marR="0" algn="ctr">
                        <a:spcBef>
                          <a:spcPts val="0"/>
                        </a:spcBef>
                        <a:spcAft>
                          <a:spcPts val="0"/>
                        </a:spcAft>
                      </a:pPr>
                      <a:r>
                        <a:rPr lang="en-US" sz="2000" dirty="0" smtClean="0">
                          <a:effectLst/>
                        </a:rPr>
                        <a:t>Polycentric </a:t>
                      </a:r>
                      <a:r>
                        <a:rPr lang="en-US" sz="2000" dirty="0">
                          <a:effectLst/>
                        </a:rPr>
                        <a:t>Governance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393108"/>
                  </a:ext>
                </a:extLst>
              </a:tr>
              <a:tr h="1373128">
                <a:tc>
                  <a:txBody>
                    <a:bodyPr/>
                    <a:lstStyle/>
                    <a:p>
                      <a:pPr marL="0" marR="0">
                        <a:spcBef>
                          <a:spcPts val="0"/>
                        </a:spcBef>
                        <a:spcAft>
                          <a:spcPts val="0"/>
                        </a:spcAft>
                      </a:pPr>
                      <a:r>
                        <a:rPr lang="en-US" sz="2000" i="1" dirty="0">
                          <a:effectLst/>
                        </a:rPr>
                        <a:t>Citizens &amp; Self-Organized Groups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Complacency, reluctance to undertake direct action or make difficult changes to everyday activities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Participate in direct political action, mobilize to insist on needed </a:t>
                      </a:r>
                      <a:r>
                        <a:rPr lang="en-US" sz="2000" dirty="0" smtClean="0">
                          <a:effectLst/>
                        </a:rPr>
                        <a:t>change, protect interests of future generations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532744"/>
                  </a:ext>
                </a:extLst>
              </a:tr>
              <a:tr h="1373128">
                <a:tc>
                  <a:txBody>
                    <a:bodyPr/>
                    <a:lstStyle/>
                    <a:p>
                      <a:pPr marL="0" marR="0">
                        <a:spcBef>
                          <a:spcPts val="0"/>
                        </a:spcBef>
                        <a:spcAft>
                          <a:spcPts val="0"/>
                        </a:spcAft>
                      </a:pPr>
                      <a:r>
                        <a:rPr lang="en-US" sz="2000" i="1" dirty="0">
                          <a:effectLst/>
                        </a:rPr>
                        <a:t>Political Leaders &amp; Public Officials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Veto players jealously </a:t>
                      </a:r>
                      <a:r>
                        <a:rPr lang="en-US" sz="2000" dirty="0" smtClean="0">
                          <a:effectLst/>
                        </a:rPr>
                        <a:t>protect </a:t>
                      </a:r>
                      <a:r>
                        <a:rPr lang="en-US" sz="2000" dirty="0">
                          <a:effectLst/>
                        </a:rPr>
                        <a:t>current position and downplay future concerns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Act as good stewards of society’s resources, try to insure long-term security and sustainability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373638"/>
                  </a:ext>
                </a:extLst>
              </a:tr>
              <a:tr h="1716410">
                <a:tc>
                  <a:txBody>
                    <a:bodyPr/>
                    <a:lstStyle/>
                    <a:p>
                      <a:pPr marL="0" marR="0">
                        <a:spcBef>
                          <a:spcPts val="0"/>
                        </a:spcBef>
                        <a:spcAft>
                          <a:spcPts val="0"/>
                        </a:spcAft>
                      </a:pPr>
                      <a:r>
                        <a:rPr lang="en-US" sz="2000" i="1" dirty="0">
                          <a:effectLst/>
                        </a:rPr>
                        <a:t>Private Organizations </a:t>
                      </a:r>
                      <a:endParaRPr lang="en-US" sz="2000" i="1" dirty="0" smtClean="0">
                        <a:effectLst/>
                      </a:endParaRPr>
                    </a:p>
                    <a:p>
                      <a:pPr marL="0" marR="0">
                        <a:spcBef>
                          <a:spcPts val="0"/>
                        </a:spcBef>
                        <a:spcAft>
                          <a:spcPts val="0"/>
                        </a:spcAft>
                      </a:pPr>
                      <a:r>
                        <a:rPr lang="en-US" sz="2000" i="1" dirty="0" smtClean="0">
                          <a:effectLst/>
                        </a:rPr>
                        <a:t>&amp; </a:t>
                      </a:r>
                      <a:r>
                        <a:rPr lang="en-US" sz="2000" i="1" dirty="0">
                          <a:effectLst/>
                        </a:rPr>
                        <a:t>Professional Associations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b="1" dirty="0" smtClean="0">
                          <a:effectLst/>
                        </a:rPr>
                        <a:t>Markets</a:t>
                      </a:r>
                      <a:r>
                        <a:rPr lang="en-US" sz="2000" dirty="0" smtClean="0">
                          <a:effectLst/>
                        </a:rPr>
                        <a:t> reward short-term earnings;</a:t>
                      </a:r>
                      <a:r>
                        <a:rPr lang="en-US" sz="2000" baseline="0" dirty="0" smtClean="0">
                          <a:effectLst/>
                        </a:rPr>
                        <a:t> </a:t>
                      </a:r>
                    </a:p>
                    <a:p>
                      <a:pPr marL="0" marR="0">
                        <a:spcBef>
                          <a:spcPts val="0"/>
                        </a:spcBef>
                        <a:spcAft>
                          <a:spcPts val="0"/>
                        </a:spcAft>
                      </a:pPr>
                      <a:r>
                        <a:rPr lang="en-US" sz="2000" b="1" dirty="0" smtClean="0">
                          <a:effectLst/>
                        </a:rPr>
                        <a:t>Media</a:t>
                      </a:r>
                      <a:r>
                        <a:rPr lang="en-US" sz="2000" dirty="0" smtClean="0">
                          <a:effectLst/>
                        </a:rPr>
                        <a:t> </a:t>
                      </a:r>
                      <a:r>
                        <a:rPr lang="en-US" sz="2000" dirty="0">
                          <a:effectLst/>
                        </a:rPr>
                        <a:t>cater to prejudices of audience </a:t>
                      </a:r>
                      <a:r>
                        <a:rPr lang="en-US" sz="2000" dirty="0" smtClean="0">
                          <a:effectLst/>
                        </a:rPr>
                        <a:t>rather </a:t>
                      </a:r>
                      <a:r>
                        <a:rPr lang="en-US" sz="2000" dirty="0">
                          <a:effectLst/>
                        </a:rPr>
                        <a:t>than </a:t>
                      </a:r>
                      <a:r>
                        <a:rPr lang="en-US" sz="2000" dirty="0" smtClean="0">
                          <a:effectLst/>
                        </a:rPr>
                        <a:t>fair analyses</a:t>
                      </a:r>
                      <a:r>
                        <a:rPr lang="en-US" sz="2000" dirty="0">
                          <a:effectLst/>
                        </a:rPr>
                        <a:t>; </a:t>
                      </a:r>
                      <a:r>
                        <a:rPr lang="en-US" sz="2000" b="1" dirty="0" smtClean="0">
                          <a:effectLst/>
                        </a:rPr>
                        <a:t>Scientists</a:t>
                      </a:r>
                      <a:r>
                        <a:rPr lang="en-US" sz="2000" dirty="0" smtClean="0">
                          <a:effectLst/>
                        </a:rPr>
                        <a:t> </a:t>
                      </a:r>
                      <a:r>
                        <a:rPr lang="en-US" sz="2000" dirty="0">
                          <a:effectLst/>
                        </a:rPr>
                        <a:t>avoid direct involvement </a:t>
                      </a:r>
                      <a:r>
                        <a:rPr lang="en-US" sz="2000" dirty="0" smtClean="0">
                          <a:effectLst/>
                        </a:rPr>
                        <a:t>in </a:t>
                      </a:r>
                      <a:r>
                        <a:rPr lang="en-US" sz="2000" dirty="0">
                          <a:effectLst/>
                        </a:rPr>
                        <a:t>policy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b="1" dirty="0" smtClean="0">
                          <a:effectLst/>
                        </a:rPr>
                        <a:t>Corporations </a:t>
                      </a:r>
                      <a:r>
                        <a:rPr lang="en-US" sz="2000" dirty="0" smtClean="0">
                          <a:effectLst/>
                        </a:rPr>
                        <a:t>incorporate </a:t>
                      </a:r>
                      <a:r>
                        <a:rPr lang="en-US" sz="2000" dirty="0">
                          <a:effectLst/>
                        </a:rPr>
                        <a:t>social responsibility goals into </a:t>
                      </a:r>
                      <a:r>
                        <a:rPr lang="en-US" sz="2000" dirty="0" smtClean="0">
                          <a:effectLst/>
                        </a:rPr>
                        <a:t>strategies</a:t>
                      </a:r>
                      <a:r>
                        <a:rPr lang="en-US" sz="2000" dirty="0">
                          <a:effectLst/>
                        </a:rPr>
                        <a:t>; </a:t>
                      </a:r>
                      <a:endParaRPr lang="en-US" sz="2000" dirty="0" smtClean="0">
                        <a:effectLst/>
                      </a:endParaRPr>
                    </a:p>
                    <a:p>
                      <a:pPr marL="0" marR="0">
                        <a:spcBef>
                          <a:spcPts val="0"/>
                        </a:spcBef>
                        <a:spcAft>
                          <a:spcPts val="0"/>
                        </a:spcAft>
                      </a:pPr>
                      <a:r>
                        <a:rPr lang="en-US" sz="2000" b="1" dirty="0" smtClean="0">
                          <a:effectLst/>
                        </a:rPr>
                        <a:t>Media </a:t>
                      </a:r>
                      <a:r>
                        <a:rPr lang="en-US" sz="2000" b="0" dirty="0" smtClean="0">
                          <a:effectLst/>
                        </a:rPr>
                        <a:t>disseminate</a:t>
                      </a:r>
                      <a:r>
                        <a:rPr lang="en-US" sz="2000" b="0" baseline="0" dirty="0" smtClean="0">
                          <a:effectLst/>
                        </a:rPr>
                        <a:t> </a:t>
                      </a:r>
                      <a:r>
                        <a:rPr lang="en-US" sz="2000" dirty="0" smtClean="0">
                          <a:effectLst/>
                        </a:rPr>
                        <a:t>balanced analyses; </a:t>
                      </a:r>
                      <a:r>
                        <a:rPr lang="en-US" sz="2000" b="1" dirty="0" smtClean="0">
                          <a:effectLst/>
                        </a:rPr>
                        <a:t>Scientists</a:t>
                      </a:r>
                      <a:r>
                        <a:rPr lang="en-US" sz="2000" dirty="0" smtClean="0">
                          <a:effectLst/>
                        </a:rPr>
                        <a:t> </a:t>
                      </a:r>
                      <a:r>
                        <a:rPr lang="en-US" sz="2000" dirty="0">
                          <a:effectLst/>
                        </a:rPr>
                        <a:t>publicize long-term consequences of current policies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769470"/>
                  </a:ext>
                </a:extLst>
              </a:tr>
            </a:tbl>
          </a:graphicData>
        </a:graphic>
      </p:graphicFrame>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smtClean="0"/>
              <a:t>McGinnis, et al., When is PG Sustainable?</a:t>
            </a:r>
            <a:endParaRPr lang="en-US"/>
          </a:p>
        </p:txBody>
      </p:sp>
      <p:sp>
        <p:nvSpPr>
          <p:cNvPr id="12" name="Slide Number Placeholder 11"/>
          <p:cNvSpPr>
            <a:spLocks noGrp="1"/>
          </p:cNvSpPr>
          <p:nvPr>
            <p:ph type="sldNum" sz="quarter" idx="12"/>
          </p:nvPr>
        </p:nvSpPr>
        <p:spPr/>
        <p:txBody>
          <a:bodyPr/>
          <a:lstStyle/>
          <a:p>
            <a:fld id="{D06D1CD3-662E-40F5-9747-AB9E4A0B12FD}" type="slidenum">
              <a:rPr lang="en-US" smtClean="0"/>
              <a:t>11</a:t>
            </a:fld>
            <a:endParaRPr lang="en-US"/>
          </a:p>
        </p:txBody>
      </p:sp>
    </p:spTree>
    <p:extLst>
      <p:ext uri="{BB962C8B-B14F-4D97-AF65-F5344CB8AC3E}">
        <p14:creationId xmlns:p14="http://schemas.microsoft.com/office/powerpoint/2010/main" val="219413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8467"/>
          </a:xfrm>
        </p:spPr>
        <p:txBody>
          <a:bodyPr>
            <a:normAutofit/>
          </a:bodyPr>
          <a:lstStyle/>
          <a:p>
            <a:pPr algn="ctr"/>
            <a:r>
              <a:rPr lang="en-US" sz="3200" dirty="0" smtClean="0">
                <a:latin typeface="Britannic Bold" panose="020B0903060703020204" pitchFamily="34" charset="0"/>
              </a:rPr>
              <a:t>Next Steps:</a:t>
            </a:r>
            <a:endParaRPr lang="en-US" sz="3200" dirty="0">
              <a:latin typeface="Britannic Bold" panose="020B0903060703020204" pitchFamily="34" charset="0"/>
            </a:endParaRPr>
          </a:p>
        </p:txBody>
      </p:sp>
      <p:sp>
        <p:nvSpPr>
          <p:cNvPr id="3" name="Content Placeholder 2"/>
          <p:cNvSpPr>
            <a:spLocks noGrp="1"/>
          </p:cNvSpPr>
          <p:nvPr>
            <p:ph idx="1"/>
          </p:nvPr>
        </p:nvSpPr>
        <p:spPr>
          <a:xfrm>
            <a:off x="900764" y="995648"/>
            <a:ext cx="10515600" cy="5428647"/>
          </a:xfrm>
        </p:spPr>
        <p:txBody>
          <a:bodyPr>
            <a:normAutofit/>
          </a:bodyPr>
          <a:lstStyle/>
          <a:p>
            <a:pPr>
              <a:lnSpc>
                <a:spcPct val="120000"/>
              </a:lnSpc>
              <a:spcBef>
                <a:spcPts val="0"/>
              </a:spcBef>
            </a:pPr>
            <a:r>
              <a:rPr lang="en-US" b="1" dirty="0" smtClean="0"/>
              <a:t>Translate countervailing forces into </a:t>
            </a:r>
            <a:r>
              <a:rPr lang="en-US" b="1" u="sng" dirty="0" smtClean="0"/>
              <a:t>empirical indicators</a:t>
            </a:r>
          </a:p>
          <a:p>
            <a:pPr lvl="1">
              <a:lnSpc>
                <a:spcPct val="120000"/>
              </a:lnSpc>
              <a:spcBef>
                <a:spcPts val="0"/>
              </a:spcBef>
            </a:pPr>
            <a:r>
              <a:rPr lang="en-US" sz="2600" dirty="0" smtClean="0"/>
              <a:t>Focus on </a:t>
            </a:r>
            <a:r>
              <a:rPr lang="en-US" sz="2600" dirty="0"/>
              <a:t>warning </a:t>
            </a:r>
            <a:r>
              <a:rPr lang="en-US" sz="2600" dirty="0" smtClean="0"/>
              <a:t>signs, or ways particular types of actors could help?</a:t>
            </a:r>
          </a:p>
          <a:p>
            <a:pPr>
              <a:lnSpc>
                <a:spcPct val="120000"/>
              </a:lnSpc>
              <a:spcBef>
                <a:spcPts val="0"/>
              </a:spcBef>
            </a:pPr>
            <a:endParaRPr lang="en-US" b="1" dirty="0" smtClean="0"/>
          </a:p>
          <a:p>
            <a:pPr>
              <a:lnSpc>
                <a:spcPct val="120000"/>
              </a:lnSpc>
              <a:spcBef>
                <a:spcPts val="0"/>
              </a:spcBef>
            </a:pPr>
            <a:r>
              <a:rPr lang="en-US" b="1" dirty="0"/>
              <a:t>D</a:t>
            </a:r>
            <a:r>
              <a:rPr lang="en-US" b="1" dirty="0" smtClean="0"/>
              <a:t>evelop theory to </a:t>
            </a:r>
            <a:r>
              <a:rPr lang="en-US" b="1" u="sng" dirty="0" smtClean="0"/>
              <a:t>connect syndromes to performance measures</a:t>
            </a:r>
          </a:p>
          <a:p>
            <a:pPr lvl="1">
              <a:lnSpc>
                <a:spcPct val="120000"/>
              </a:lnSpc>
              <a:spcBef>
                <a:spcPts val="0"/>
              </a:spcBef>
            </a:pPr>
            <a:r>
              <a:rPr lang="en-US" sz="2600" dirty="0" smtClean="0"/>
              <a:t>Unlikely to be simple relationships, balance of creative tension</a:t>
            </a:r>
          </a:p>
          <a:p>
            <a:pPr marL="685800" lvl="2">
              <a:lnSpc>
                <a:spcPct val="120000"/>
              </a:lnSpc>
              <a:spcBef>
                <a:spcPts val="0"/>
              </a:spcBef>
            </a:pPr>
            <a:r>
              <a:rPr lang="en-US" sz="2600" dirty="0" smtClean="0"/>
              <a:t>Cross-stream spillover or reinforcement of countervailing forces</a:t>
            </a:r>
            <a:endParaRPr lang="en-US" sz="2600" dirty="0"/>
          </a:p>
          <a:p>
            <a:pPr>
              <a:lnSpc>
                <a:spcPct val="120000"/>
              </a:lnSpc>
              <a:spcBef>
                <a:spcPts val="0"/>
              </a:spcBef>
            </a:pPr>
            <a:endParaRPr lang="en-US" sz="2600" dirty="0" smtClean="0"/>
          </a:p>
          <a:p>
            <a:pPr>
              <a:lnSpc>
                <a:spcPct val="120000"/>
              </a:lnSpc>
              <a:spcBef>
                <a:spcPts val="0"/>
              </a:spcBef>
            </a:pPr>
            <a:r>
              <a:rPr lang="en-US" b="1" dirty="0" smtClean="0"/>
              <a:t>Develop theory of </a:t>
            </a:r>
            <a:r>
              <a:rPr lang="en-US" b="1" u="sng" dirty="0" smtClean="0"/>
              <a:t>strategic guidance </a:t>
            </a:r>
            <a:r>
              <a:rPr lang="en-US" b="1" dirty="0" smtClean="0"/>
              <a:t>(i.e., governance) in PG</a:t>
            </a:r>
          </a:p>
          <a:p>
            <a:pPr lvl="1">
              <a:lnSpc>
                <a:spcPct val="120000"/>
              </a:lnSpc>
              <a:spcBef>
                <a:spcPts val="0"/>
              </a:spcBef>
            </a:pPr>
            <a:r>
              <a:rPr lang="en-US" sz="2600" dirty="0"/>
              <a:t>Recognize close interplay of bottom-up and top-down </a:t>
            </a:r>
            <a:r>
              <a:rPr lang="en-US" sz="2600" dirty="0" smtClean="0"/>
              <a:t>processes</a:t>
            </a:r>
          </a:p>
          <a:p>
            <a:pPr lvl="1">
              <a:lnSpc>
                <a:spcPct val="120000"/>
              </a:lnSpc>
              <a:spcBef>
                <a:spcPts val="0"/>
              </a:spcBef>
            </a:pPr>
            <a:r>
              <a:rPr lang="en-US" sz="2600" b="1" dirty="0" smtClean="0"/>
              <a:t>“Give the governance part of PG equal billing with its polycentricity”</a:t>
            </a:r>
            <a:endParaRPr lang="en-US" sz="2600" b="1" dirty="0"/>
          </a:p>
        </p:txBody>
      </p:sp>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smtClean="0"/>
              <a:t>McGinnis, et al., When is PG Sustainable?</a:t>
            </a:r>
            <a:endParaRPr lang="en-US"/>
          </a:p>
        </p:txBody>
      </p:sp>
      <p:sp>
        <p:nvSpPr>
          <p:cNvPr id="12" name="Slide Number Placeholder 11"/>
          <p:cNvSpPr>
            <a:spLocks noGrp="1"/>
          </p:cNvSpPr>
          <p:nvPr>
            <p:ph type="sldNum" sz="quarter" idx="12"/>
          </p:nvPr>
        </p:nvSpPr>
        <p:spPr/>
        <p:txBody>
          <a:bodyPr/>
          <a:lstStyle/>
          <a:p>
            <a:fld id="{D06D1CD3-662E-40F5-9747-AB9E4A0B12FD}" type="slidenum">
              <a:rPr lang="en-US" smtClean="0"/>
              <a:t>12</a:t>
            </a:fld>
            <a:endParaRPr lang="en-US"/>
          </a:p>
        </p:txBody>
      </p:sp>
    </p:spTree>
    <p:extLst>
      <p:ext uri="{BB962C8B-B14F-4D97-AF65-F5344CB8AC3E}">
        <p14:creationId xmlns:p14="http://schemas.microsoft.com/office/powerpoint/2010/main" val="1991282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13</a:t>
            </a:fld>
            <a:endParaRPr lang="en-US"/>
          </a:p>
        </p:txBody>
      </p:sp>
      <p:sp>
        <p:nvSpPr>
          <p:cNvPr id="7" name="TextBox 6"/>
          <p:cNvSpPr txBox="1"/>
          <p:nvPr/>
        </p:nvSpPr>
        <p:spPr>
          <a:xfrm>
            <a:off x="2776889" y="2329313"/>
            <a:ext cx="6242785" cy="646331"/>
          </a:xfrm>
          <a:prstGeom prst="rect">
            <a:avLst/>
          </a:prstGeom>
          <a:noFill/>
        </p:spPr>
        <p:txBody>
          <a:bodyPr wrap="square" rtlCol="0">
            <a:spAutoFit/>
          </a:bodyPr>
          <a:lstStyle/>
          <a:p>
            <a:pPr algn="ctr"/>
            <a:r>
              <a:rPr lang="en-US" sz="3600" b="1" dirty="0" smtClean="0"/>
              <a:t>Additional Slides</a:t>
            </a:r>
            <a:endParaRPr lang="en-US" sz="3600" b="1" dirty="0"/>
          </a:p>
        </p:txBody>
      </p:sp>
    </p:spTree>
    <p:extLst>
      <p:ext uri="{BB962C8B-B14F-4D97-AF65-F5344CB8AC3E}">
        <p14:creationId xmlns:p14="http://schemas.microsoft.com/office/powerpoint/2010/main" val="1968338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8874"/>
            <a:ext cx="10515600" cy="561674"/>
          </a:xfrm>
        </p:spPr>
        <p:txBody>
          <a:bodyPr>
            <a:normAutofit/>
          </a:bodyPr>
          <a:lstStyle/>
          <a:p>
            <a:pPr algn="ctr"/>
            <a:r>
              <a:rPr lang="en-US" sz="2800" dirty="0">
                <a:latin typeface="Britannic Bold" panose="020B0903060703020204" pitchFamily="34" charset="0"/>
              </a:rPr>
              <a:t>Warning Signs of Impending Dysfunctionalities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85050781"/>
              </p:ext>
            </p:extLst>
          </p:nvPr>
        </p:nvGraphicFramePr>
        <p:xfrm>
          <a:off x="544630" y="830548"/>
          <a:ext cx="10515600" cy="5525800"/>
        </p:xfrm>
        <a:graphic>
          <a:graphicData uri="http://schemas.openxmlformats.org/drawingml/2006/table">
            <a:tbl>
              <a:tblPr firstRow="1" bandRow="1">
                <a:tableStyleId>{C083E6E3-FA7D-4D7B-A595-EF9225AFEA82}</a:tableStyleId>
              </a:tblPr>
              <a:tblGrid>
                <a:gridCol w="1515177">
                  <a:extLst>
                    <a:ext uri="{9D8B030D-6E8A-4147-A177-3AD203B41FA5}">
                      <a16:colId xmlns:a16="http://schemas.microsoft.com/office/drawing/2014/main" val="678738419"/>
                    </a:ext>
                  </a:extLst>
                </a:gridCol>
                <a:gridCol w="9000423">
                  <a:extLst>
                    <a:ext uri="{9D8B030D-6E8A-4147-A177-3AD203B41FA5}">
                      <a16:colId xmlns:a16="http://schemas.microsoft.com/office/drawing/2014/main" val="2314696895"/>
                    </a:ext>
                  </a:extLst>
                </a:gridCol>
              </a:tblGrid>
              <a:tr h="1004691">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Incrementalism and Scale Mismatches</a:t>
                      </a:r>
                    </a:p>
                  </a:txBody>
                  <a:tcPr marL="68580" marR="68580" marT="0" marB="0" anchor="ctr"/>
                </a:tc>
                <a:tc>
                  <a:txBody>
                    <a:bodyPr/>
                    <a:lstStyle/>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Increase in number of veto points in getting new policies enacted and implemented;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Increase in complexity of application procedures for public assistance programs</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Increasing frequency of </a:t>
                      </a:r>
                      <a:r>
                        <a:rPr lang="en-US" sz="1600" dirty="0" smtClean="0">
                          <a:effectLst/>
                          <a:latin typeface="Calibri" panose="020F0502020204030204" pitchFamily="34" charset="0"/>
                          <a:cs typeface="Times New Roman" panose="02020603050405020304" pitchFamily="18" charset="0"/>
                        </a:rPr>
                        <a:t>previously </a:t>
                      </a:r>
                      <a:r>
                        <a:rPr lang="en-US" sz="1600" dirty="0">
                          <a:effectLst/>
                          <a:latin typeface="Calibri" panose="020F0502020204030204" pitchFamily="34" charset="0"/>
                          <a:cs typeface="Times New Roman" panose="02020603050405020304" pitchFamily="18" charset="0"/>
                        </a:rPr>
                        <a:t>rare events, such as extreme weather or migration surges</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Decreasing accuracy of </a:t>
                      </a:r>
                      <a:r>
                        <a:rPr lang="en-US" sz="1600" dirty="0" smtClean="0">
                          <a:effectLst/>
                          <a:latin typeface="Calibri" panose="020F0502020204030204" pitchFamily="34" charset="0"/>
                          <a:cs typeface="Times New Roman" panose="02020603050405020304" pitchFamily="18" charset="0"/>
                        </a:rPr>
                        <a:t>budget projections included </a:t>
                      </a:r>
                      <a:r>
                        <a:rPr lang="en-US" sz="1600" dirty="0">
                          <a:effectLst/>
                          <a:latin typeface="Calibri" panose="020F0502020204030204" pitchFamily="34" charset="0"/>
                          <a:cs typeface="Times New Roman" panose="02020603050405020304" pitchFamily="18" charset="0"/>
                        </a:rPr>
                        <a:t>in policy proposals or implemented programs</a:t>
                      </a:r>
                    </a:p>
                  </a:txBody>
                  <a:tcPr marL="68580" marR="68580" marT="0" marB="0" anchor="ctr"/>
                </a:tc>
                <a:extLst>
                  <a:ext uri="{0D108BD9-81ED-4DB2-BD59-A6C34878D82A}">
                    <a16:rowId xmlns:a16="http://schemas.microsoft.com/office/drawing/2014/main" val="1329223138"/>
                  </a:ext>
                </a:extLst>
              </a:tr>
              <a:tr h="1004691">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Symbolic Politics and Hyper-Partisanship</a:t>
                      </a:r>
                    </a:p>
                  </a:txBody>
                  <a:tcPr marL="68580" marR="68580" marT="0" marB="0" anchor="ctr"/>
                </a:tc>
                <a:tc>
                  <a:txBody>
                    <a:bodyPr/>
                    <a:lstStyle/>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Increase in stridency of rhetoric in policy debates, </a:t>
                      </a:r>
                    </a:p>
                    <a:p>
                      <a:pPr marL="182880" lvl="0" indent="-182880">
                        <a:buFont typeface="Symbol" panose="05050102010706020507" pitchFamily="18" charset="2"/>
                        <a:buChar char=""/>
                      </a:pPr>
                      <a:r>
                        <a:rPr lang="en-US" sz="1600" dirty="0" smtClean="0">
                          <a:effectLst/>
                          <a:latin typeface="Calibri" panose="020F0502020204030204" pitchFamily="34" charset="0"/>
                          <a:cs typeface="Times New Roman" panose="02020603050405020304" pitchFamily="18" charset="0"/>
                        </a:rPr>
                        <a:t>Increase </a:t>
                      </a:r>
                      <a:r>
                        <a:rPr lang="en-US" sz="1600" dirty="0">
                          <a:effectLst/>
                          <a:latin typeface="Calibri" panose="020F0502020204030204" pitchFamily="34" charset="0"/>
                          <a:cs typeface="Times New Roman" panose="02020603050405020304" pitchFamily="18" charset="0"/>
                        </a:rPr>
                        <a:t>in party consistency in roll call votes,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Decrease in number or frequency of policy forums </a:t>
                      </a:r>
                      <a:r>
                        <a:rPr lang="en-US" sz="1600" dirty="0" smtClean="0">
                          <a:effectLst/>
                          <a:latin typeface="Calibri" panose="020F0502020204030204" pitchFamily="34" charset="0"/>
                          <a:cs typeface="Times New Roman" panose="02020603050405020304" pitchFamily="18" charset="0"/>
                        </a:rPr>
                        <a:t>where experts from </a:t>
                      </a:r>
                      <a:r>
                        <a:rPr lang="en-US" sz="1600" dirty="0">
                          <a:effectLst/>
                          <a:latin typeface="Calibri" panose="020F0502020204030204" pitchFamily="34" charset="0"/>
                          <a:cs typeface="Times New Roman" panose="02020603050405020304" pitchFamily="18" charset="0"/>
                        </a:rPr>
                        <a:t>different policy domains </a:t>
                      </a:r>
                      <a:r>
                        <a:rPr lang="en-US" sz="1600" dirty="0" smtClean="0">
                          <a:effectLst/>
                          <a:latin typeface="Calibri" panose="020F0502020204030204" pitchFamily="34" charset="0"/>
                          <a:cs typeface="Times New Roman" panose="02020603050405020304" pitchFamily="18" charset="0"/>
                        </a:rPr>
                        <a:t>discuss concerns</a:t>
                      </a:r>
                      <a:endParaRPr lang="en-US" sz="16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2874907"/>
                  </a:ext>
                </a:extLst>
              </a:tr>
              <a:tr h="1004691">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Exclusion and Institutionalized Inequalities</a:t>
                      </a:r>
                    </a:p>
                  </a:txBody>
                  <a:tcPr marL="68580" marR="68580" marT="0" marB="0" anchor="ctr"/>
                </a:tc>
                <a:tc>
                  <a:txBody>
                    <a:bodyPr/>
                    <a:lstStyle/>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Measures of bias in effects of programs on recipients from different social groups, </a:t>
                      </a:r>
                    </a:p>
                    <a:p>
                      <a:pPr marL="182880" lvl="0" indent="-182880">
                        <a:buFont typeface="Symbol" panose="05050102010706020507" pitchFamily="18" charset="2"/>
                        <a:buChar char=""/>
                      </a:pPr>
                      <a:r>
                        <a:rPr lang="en-US" sz="1600" dirty="0" smtClean="0">
                          <a:effectLst/>
                          <a:latin typeface="Calibri" panose="020F0502020204030204" pitchFamily="34" charset="0"/>
                          <a:cs typeface="Times New Roman" panose="02020603050405020304" pitchFamily="18" charset="0"/>
                        </a:rPr>
                        <a:t>Increased </a:t>
                      </a:r>
                      <a:r>
                        <a:rPr lang="en-US" sz="1600" dirty="0">
                          <a:effectLst/>
                          <a:latin typeface="Calibri" panose="020F0502020204030204" pitchFamily="34" charset="0"/>
                          <a:cs typeface="Times New Roman" panose="02020603050405020304" pitchFamily="18" charset="0"/>
                        </a:rPr>
                        <a:t>efforts at voter suppression of minority groups,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a:t>
                      </a:r>
                      <a:r>
                        <a:rPr lang="en-US" sz="1600" dirty="0" smtClean="0">
                          <a:effectLst/>
                          <a:latin typeface="Calibri" panose="020F0502020204030204" pitchFamily="34" charset="0"/>
                          <a:cs typeface="Times New Roman" panose="02020603050405020304" pitchFamily="18" charset="0"/>
                        </a:rPr>
                        <a:t>ncreases </a:t>
                      </a:r>
                      <a:r>
                        <a:rPr lang="en-US" sz="1600" dirty="0">
                          <a:effectLst/>
                          <a:latin typeface="Calibri" panose="020F0502020204030204" pitchFamily="34" charset="0"/>
                          <a:cs typeface="Times New Roman" panose="02020603050405020304" pitchFamily="18" charset="0"/>
                        </a:rPr>
                        <a:t>in aggregate measures of income or wealth inequality or </a:t>
                      </a:r>
                    </a:p>
                    <a:p>
                      <a:pPr marL="182880" lvl="0" indent="-182880">
                        <a:buFont typeface="Symbol" panose="05050102010706020507" pitchFamily="18" charset="2"/>
                        <a:buChar char=""/>
                      </a:pPr>
                      <a:r>
                        <a:rPr lang="en-US" sz="1600" dirty="0" smtClean="0">
                          <a:effectLst/>
                          <a:latin typeface="Calibri" panose="020F0502020204030204" pitchFamily="34" charset="0"/>
                          <a:cs typeface="Times New Roman" panose="02020603050405020304" pitchFamily="18" charset="0"/>
                        </a:rPr>
                        <a:t>Decline</a:t>
                      </a:r>
                      <a:r>
                        <a:rPr lang="en-US" sz="1600" baseline="0" dirty="0" smtClean="0">
                          <a:effectLst/>
                          <a:latin typeface="Calibri" panose="020F0502020204030204" pitchFamily="34" charset="0"/>
                          <a:cs typeface="Times New Roman" panose="02020603050405020304" pitchFamily="18" charset="0"/>
                        </a:rPr>
                        <a:t> </a:t>
                      </a:r>
                      <a:r>
                        <a:rPr lang="en-US" sz="1600" dirty="0" smtClean="0">
                          <a:effectLst/>
                          <a:latin typeface="Calibri" panose="020F0502020204030204" pitchFamily="34" charset="0"/>
                          <a:cs typeface="Times New Roman" panose="02020603050405020304" pitchFamily="18" charset="0"/>
                        </a:rPr>
                        <a:t>in </a:t>
                      </a:r>
                      <a:r>
                        <a:rPr lang="en-US" sz="1600" dirty="0">
                          <a:effectLst/>
                          <a:latin typeface="Calibri" panose="020F0502020204030204" pitchFamily="34" charset="0"/>
                          <a:cs typeface="Times New Roman" panose="02020603050405020304" pitchFamily="18" charset="0"/>
                        </a:rPr>
                        <a:t>inter-generational mobility by income or class rank</a:t>
                      </a:r>
                    </a:p>
                  </a:txBody>
                  <a:tcPr marL="68580" marR="68580" marT="0" marB="0" anchor="ctr"/>
                </a:tc>
                <a:extLst>
                  <a:ext uri="{0D108BD9-81ED-4DB2-BD59-A6C34878D82A}">
                    <a16:rowId xmlns:a16="http://schemas.microsoft.com/office/drawing/2014/main" val="1573197485"/>
                  </a:ext>
                </a:extLst>
              </a:tr>
              <a:tr h="753518">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Rent-Seeking and Pervasive Corruption</a:t>
                      </a:r>
                    </a:p>
                  </a:txBody>
                  <a:tcPr marL="68580" marR="68580" marT="0" marB="0" anchor="ctr"/>
                </a:tc>
                <a:tc>
                  <a:txBody>
                    <a:bodyPr/>
                    <a:lstStyle/>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Increase in lobbyist participation in drafting laws or regulations, or in support briefs in legal cases,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a:t>
                      </a:r>
                      <a:r>
                        <a:rPr lang="en-US" sz="1600" dirty="0" smtClean="0">
                          <a:effectLst/>
                          <a:latin typeface="Calibri" panose="020F0502020204030204" pitchFamily="34" charset="0"/>
                          <a:cs typeface="Times New Roman" panose="02020603050405020304" pitchFamily="18" charset="0"/>
                        </a:rPr>
                        <a:t>ncrease </a:t>
                      </a:r>
                      <a:r>
                        <a:rPr lang="en-US" sz="1600" dirty="0">
                          <a:effectLst/>
                          <a:latin typeface="Calibri" panose="020F0502020204030204" pitchFamily="34" charset="0"/>
                          <a:cs typeface="Times New Roman" panose="02020603050405020304" pitchFamily="18" charset="0"/>
                        </a:rPr>
                        <a:t>in campaign contributions by special interest groups, </a:t>
                      </a:r>
                    </a:p>
                    <a:p>
                      <a:pPr marL="182880" lvl="0" indent="-182880">
                        <a:buFont typeface="Symbol" panose="05050102010706020507" pitchFamily="18" charset="2"/>
                        <a:buChar char=""/>
                      </a:pPr>
                      <a:r>
                        <a:rPr lang="en-US" sz="1600" dirty="0" smtClean="0">
                          <a:effectLst/>
                          <a:latin typeface="Calibri" panose="020F0502020204030204" pitchFamily="34" charset="0"/>
                          <a:cs typeface="Times New Roman" panose="02020603050405020304" pitchFamily="18" charset="0"/>
                        </a:rPr>
                        <a:t>Increases </a:t>
                      </a:r>
                      <a:r>
                        <a:rPr lang="en-US" sz="1600" dirty="0">
                          <a:effectLst/>
                          <a:latin typeface="Calibri" panose="020F0502020204030204" pitchFamily="34" charset="0"/>
                          <a:cs typeface="Times New Roman" panose="02020603050405020304" pitchFamily="18" charset="0"/>
                        </a:rPr>
                        <a:t>in aggregate measures of economic resources “wasted” in rent-seeking related activities</a:t>
                      </a:r>
                    </a:p>
                  </a:txBody>
                  <a:tcPr marL="68580" marR="68580" marT="0" marB="0" anchor="ctr"/>
                </a:tc>
                <a:extLst>
                  <a:ext uri="{0D108BD9-81ED-4DB2-BD59-A6C34878D82A}">
                    <a16:rowId xmlns:a16="http://schemas.microsoft.com/office/drawing/2014/main" val="2059587336"/>
                  </a:ext>
                </a:extLst>
              </a:tr>
              <a:tr h="753518">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Over-Centralized and Authoritarian Rule</a:t>
                      </a:r>
                    </a:p>
                  </a:txBody>
                  <a:tcPr marL="68580" marR="68580" marT="0" marB="0" anchor="ctr"/>
                </a:tc>
                <a:tc>
                  <a:txBody>
                    <a:bodyPr/>
                    <a:lstStyle/>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Increased dependence of state and local agencies on funds provided by the central government;</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Increase in intrusiveness of laws or regulations on personal or corporate behavior,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I</a:t>
                      </a:r>
                      <a:r>
                        <a:rPr lang="en-US" sz="1600" dirty="0" smtClean="0">
                          <a:effectLst/>
                          <a:latin typeface="Calibri" panose="020F0502020204030204" pitchFamily="34" charset="0"/>
                          <a:cs typeface="Times New Roman" panose="02020603050405020304" pitchFamily="18" charset="0"/>
                        </a:rPr>
                        <a:t>ncrease </a:t>
                      </a:r>
                      <a:r>
                        <a:rPr lang="en-US" sz="1600" dirty="0">
                          <a:effectLst/>
                          <a:latin typeface="Calibri" panose="020F0502020204030204" pitchFamily="34" charset="0"/>
                          <a:cs typeface="Times New Roman" panose="02020603050405020304" pitchFamily="18" charset="0"/>
                        </a:rPr>
                        <a:t>in number of Freedom of Information act requests denied by courts or ignored by officials, </a:t>
                      </a:r>
                    </a:p>
                  </a:txBody>
                  <a:tcPr marL="68580" marR="68580" marT="0" marB="0" anchor="ctr"/>
                </a:tc>
                <a:extLst>
                  <a:ext uri="{0D108BD9-81ED-4DB2-BD59-A6C34878D82A}">
                    <a16:rowId xmlns:a16="http://schemas.microsoft.com/office/drawing/2014/main" val="3346255017"/>
                  </a:ext>
                </a:extLst>
              </a:tr>
              <a:tr h="1004691">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Hollowed-Out or Technocratic Governance</a:t>
                      </a:r>
                    </a:p>
                  </a:txBody>
                  <a:tcPr marL="68580" marR="68580" marT="0" marB="0" anchor="ctr"/>
                </a:tc>
                <a:tc>
                  <a:txBody>
                    <a:bodyPr/>
                    <a:lstStyle/>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Higher proportion of technical experts in Congressional hearings or court cases; </a:t>
                      </a:r>
                    </a:p>
                    <a:p>
                      <a:pPr marL="182880" lvl="0" indent="-182880">
                        <a:buFont typeface="Symbol" panose="05050102010706020507" pitchFamily="18" charset="2"/>
                        <a:buChar char=""/>
                      </a:pPr>
                      <a:r>
                        <a:rPr lang="en-US" sz="1600" dirty="0" smtClean="0">
                          <a:effectLst/>
                          <a:latin typeface="Calibri" panose="020F0502020204030204" pitchFamily="34" charset="0"/>
                          <a:cs typeface="Times New Roman" panose="02020603050405020304" pitchFamily="18" charset="0"/>
                        </a:rPr>
                        <a:t>Increased </a:t>
                      </a:r>
                      <a:r>
                        <a:rPr lang="en-US" sz="1600" dirty="0">
                          <a:effectLst/>
                          <a:latin typeface="Calibri" panose="020F0502020204030204" pitchFamily="34" charset="0"/>
                          <a:cs typeface="Times New Roman" panose="02020603050405020304" pitchFamily="18" charset="0"/>
                        </a:rPr>
                        <a:t>role of professional associations in standard-setting;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A</a:t>
                      </a:r>
                      <a:r>
                        <a:rPr lang="en-US" sz="1600" dirty="0" smtClean="0">
                          <a:effectLst/>
                          <a:latin typeface="Calibri" panose="020F0502020204030204" pitchFamily="34" charset="0"/>
                          <a:cs typeface="Times New Roman" panose="02020603050405020304" pitchFamily="18" charset="0"/>
                        </a:rPr>
                        <a:t>bsence </a:t>
                      </a:r>
                      <a:r>
                        <a:rPr lang="en-US" sz="1600" dirty="0">
                          <a:effectLst/>
                          <a:latin typeface="Calibri" panose="020F0502020204030204" pitchFamily="34" charset="0"/>
                          <a:cs typeface="Times New Roman" panose="02020603050405020304" pitchFamily="18" charset="0"/>
                        </a:rPr>
                        <a:t>of measures taken to insure public access to information on implementation of policies, </a:t>
                      </a:r>
                    </a:p>
                    <a:p>
                      <a:pPr marL="182880" lvl="0" indent="-182880">
                        <a:buFont typeface="Symbol" panose="05050102010706020507" pitchFamily="18" charset="2"/>
                        <a:buChar char=""/>
                      </a:pPr>
                      <a:r>
                        <a:rPr lang="en-US" sz="1600" dirty="0">
                          <a:effectLst/>
                          <a:latin typeface="Calibri" panose="020F0502020204030204" pitchFamily="34" charset="0"/>
                          <a:cs typeface="Times New Roman" panose="02020603050405020304" pitchFamily="18" charset="0"/>
                        </a:rPr>
                        <a:t>Fewer channels to challenge actions of private partners in policy design or implementation</a:t>
                      </a:r>
                    </a:p>
                  </a:txBody>
                  <a:tcPr marL="68580" marR="68580" marT="0" marB="0" anchor="ctr"/>
                </a:tc>
                <a:extLst>
                  <a:ext uri="{0D108BD9-81ED-4DB2-BD59-A6C34878D82A}">
                    <a16:rowId xmlns:a16="http://schemas.microsoft.com/office/drawing/2014/main" val="3962607898"/>
                  </a:ext>
                </a:extLst>
              </a:tr>
            </a:tbl>
          </a:graphicData>
        </a:graphic>
      </p:graphicFrame>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Tree>
    <p:extLst>
      <p:ext uri="{BB962C8B-B14F-4D97-AF65-F5344CB8AC3E}">
        <p14:creationId xmlns:p14="http://schemas.microsoft.com/office/powerpoint/2010/main" val="1567764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2214"/>
          </a:xfrm>
        </p:spPr>
        <p:txBody>
          <a:bodyPr>
            <a:normAutofit/>
          </a:bodyPr>
          <a:lstStyle/>
          <a:p>
            <a:pPr algn="ctr"/>
            <a:r>
              <a:rPr lang="en-US" sz="3200" dirty="0" smtClean="0">
                <a:latin typeface="Britannic Bold" panose="020B0903060703020204" pitchFamily="34" charset="0"/>
              </a:rPr>
              <a:t>Other Efforts to measure PG and its performance</a:t>
            </a:r>
            <a:endParaRPr lang="en-US" sz="3200" dirty="0">
              <a:latin typeface="Britannic Bold" panose="020B0903060703020204" pitchFamily="34" charset="0"/>
            </a:endParaRPr>
          </a:p>
        </p:txBody>
      </p:sp>
      <p:sp>
        <p:nvSpPr>
          <p:cNvPr id="3" name="Content Placeholder 2"/>
          <p:cNvSpPr>
            <a:spLocks noGrp="1"/>
          </p:cNvSpPr>
          <p:nvPr>
            <p:ph idx="1"/>
          </p:nvPr>
        </p:nvSpPr>
        <p:spPr>
          <a:xfrm>
            <a:off x="721894" y="1269080"/>
            <a:ext cx="10905423" cy="4900714"/>
          </a:xfrm>
        </p:spPr>
        <p:txBody>
          <a:bodyPr>
            <a:normAutofit fontScale="77500" lnSpcReduction="20000"/>
          </a:bodyPr>
          <a:lstStyle/>
          <a:p>
            <a:pPr>
              <a:lnSpc>
                <a:spcPct val="110000"/>
              </a:lnSpc>
            </a:pPr>
            <a:r>
              <a:rPr lang="en-US" b="1" dirty="0" err="1" smtClean="0"/>
              <a:t>Aligicia</a:t>
            </a:r>
            <a:r>
              <a:rPr lang="en-US" b="1" dirty="0" smtClean="0"/>
              <a:t> and </a:t>
            </a:r>
            <a:r>
              <a:rPr lang="en-US" b="1" dirty="0" err="1" smtClean="0"/>
              <a:t>Tarko</a:t>
            </a:r>
            <a:r>
              <a:rPr lang="en-US" b="1" dirty="0" smtClean="0"/>
              <a:t>, 2012</a:t>
            </a:r>
            <a:r>
              <a:rPr lang="en-US" dirty="0" smtClean="0"/>
              <a:t>: logical structure of PG varieties, but no dynamics</a:t>
            </a:r>
          </a:p>
          <a:p>
            <a:pPr>
              <a:lnSpc>
                <a:spcPct val="110000"/>
              </a:lnSpc>
            </a:pPr>
            <a:r>
              <a:rPr lang="en-US" b="1" dirty="0" err="1" smtClean="0"/>
              <a:t>Carilse</a:t>
            </a:r>
            <a:r>
              <a:rPr lang="en-US" b="1" dirty="0" smtClean="0"/>
              <a:t> and Gruby, 2017</a:t>
            </a:r>
            <a:r>
              <a:rPr lang="en-US" dirty="0" smtClean="0"/>
              <a:t>:  </a:t>
            </a:r>
            <a:r>
              <a:rPr lang="en-US" b="1" u="sng" dirty="0" smtClean="0"/>
              <a:t>Enabling conditions</a:t>
            </a:r>
            <a:r>
              <a:rPr lang="en-US" b="1" dirty="0" smtClean="0"/>
              <a:t> </a:t>
            </a:r>
            <a:r>
              <a:rPr lang="en-US" dirty="0" smtClean="0"/>
              <a:t>between structure &amp; performance, but no explanation of how the enabling conditions are enabled or sustained</a:t>
            </a:r>
          </a:p>
          <a:p>
            <a:pPr>
              <a:lnSpc>
                <a:spcPct val="110000"/>
              </a:lnSpc>
            </a:pPr>
            <a:r>
              <a:rPr lang="en-US" b="1" dirty="0"/>
              <a:t>van Zeben and </a:t>
            </a:r>
            <a:r>
              <a:rPr lang="en-US" b="1" dirty="0" err="1"/>
              <a:t>Bobić</a:t>
            </a:r>
            <a:r>
              <a:rPr lang="en-US" b="1" dirty="0"/>
              <a:t> </a:t>
            </a:r>
            <a:r>
              <a:rPr lang="en-US" b="1" dirty="0" smtClean="0"/>
              <a:t>2019 </a:t>
            </a:r>
            <a:r>
              <a:rPr lang="en-US" dirty="0" smtClean="0"/>
              <a:t>includes </a:t>
            </a:r>
            <a:r>
              <a:rPr lang="en-US" u="sng" dirty="0" smtClean="0"/>
              <a:t>justice</a:t>
            </a:r>
            <a:r>
              <a:rPr lang="en-US" dirty="0" smtClean="0"/>
              <a:t> and democratic deficit as EU concerns</a:t>
            </a:r>
            <a:endParaRPr lang="en-US" dirty="0"/>
          </a:p>
          <a:p>
            <a:pPr>
              <a:lnSpc>
                <a:spcPct val="110000"/>
              </a:lnSpc>
            </a:pPr>
            <a:r>
              <a:rPr lang="en-US" b="1" dirty="0"/>
              <a:t>Jordan et al. </a:t>
            </a:r>
            <a:r>
              <a:rPr lang="en-US" b="1" dirty="0" smtClean="0"/>
              <a:t>2018</a:t>
            </a:r>
            <a:r>
              <a:rPr lang="en-US" dirty="0" smtClean="0"/>
              <a:t>, emphasize variation in descriptive and normative concerns in global climate studies based on complex governance</a:t>
            </a:r>
          </a:p>
          <a:p>
            <a:pPr>
              <a:lnSpc>
                <a:spcPct val="110000"/>
              </a:lnSpc>
            </a:pPr>
            <a:r>
              <a:rPr lang="en-US" b="1" dirty="0" smtClean="0"/>
              <a:t>Thiel et al. 2018</a:t>
            </a:r>
            <a:r>
              <a:rPr lang="en-US" dirty="0" smtClean="0"/>
              <a:t> covers range of policy settings, calls for more rigorous comparisons</a:t>
            </a:r>
            <a:endParaRPr lang="en-US" b="1" dirty="0"/>
          </a:p>
          <a:p>
            <a:pPr>
              <a:lnSpc>
                <a:spcPct val="110000"/>
              </a:lnSpc>
            </a:pPr>
            <a:r>
              <a:rPr lang="en-US" b="1" dirty="0" smtClean="0"/>
              <a:t>Network models/ecology of games </a:t>
            </a:r>
            <a:r>
              <a:rPr lang="en-US" sz="2600" dirty="0" smtClean="0"/>
              <a:t>(</a:t>
            </a:r>
            <a:r>
              <a:rPr lang="en-US" sz="2600" dirty="0" err="1"/>
              <a:t>Lubell</a:t>
            </a:r>
            <a:r>
              <a:rPr lang="en-US" sz="2600" dirty="0"/>
              <a:t> </a:t>
            </a:r>
            <a:r>
              <a:rPr lang="en-US" sz="2600" dirty="0" smtClean="0"/>
              <a:t>2013, </a:t>
            </a:r>
            <a:r>
              <a:rPr lang="en-US" sz="2600" dirty="0" err="1"/>
              <a:t>Lubell</a:t>
            </a:r>
            <a:r>
              <a:rPr lang="en-US" sz="2600" dirty="0"/>
              <a:t> et al. </a:t>
            </a:r>
            <a:r>
              <a:rPr lang="en-US" sz="2600" dirty="0" smtClean="0"/>
              <a:t>2010</a:t>
            </a:r>
            <a:r>
              <a:rPr lang="en-US" sz="2600" dirty="0"/>
              <a:t>, </a:t>
            </a:r>
            <a:r>
              <a:rPr lang="en-US" sz="2600" dirty="0" smtClean="0"/>
              <a:t>2014, </a:t>
            </a:r>
            <a:r>
              <a:rPr lang="en-US" sz="2600" dirty="0" err="1"/>
              <a:t>Berado</a:t>
            </a:r>
            <a:r>
              <a:rPr lang="en-US" sz="2600" dirty="0"/>
              <a:t> </a:t>
            </a:r>
            <a:r>
              <a:rPr lang="en-US" sz="2600" dirty="0" smtClean="0"/>
              <a:t>&amp; </a:t>
            </a:r>
            <a:r>
              <a:rPr lang="en-US" sz="2600" dirty="0" err="1"/>
              <a:t>Lubell</a:t>
            </a:r>
            <a:r>
              <a:rPr lang="en-US" sz="2600" dirty="0"/>
              <a:t> </a:t>
            </a:r>
            <a:r>
              <a:rPr lang="en-US" sz="2600" dirty="0" smtClean="0"/>
              <a:t>2019) </a:t>
            </a:r>
            <a:endParaRPr lang="en-US" dirty="0" smtClean="0"/>
          </a:p>
          <a:p>
            <a:pPr lvl="1">
              <a:lnSpc>
                <a:spcPct val="110000"/>
              </a:lnSpc>
            </a:pPr>
            <a:r>
              <a:rPr lang="en-US" dirty="0" smtClean="0"/>
              <a:t>Network-based measures of number of actors, or decision arenas, or diversity of actors in arenas (by sector), </a:t>
            </a:r>
          </a:p>
          <a:p>
            <a:pPr lvl="1">
              <a:lnSpc>
                <a:spcPct val="110000"/>
              </a:lnSpc>
            </a:pPr>
            <a:r>
              <a:rPr lang="en-US" dirty="0" smtClean="0"/>
              <a:t>Useful but limiting, because </a:t>
            </a:r>
            <a:r>
              <a:rPr lang="en-US" u="sng" dirty="0" smtClean="0"/>
              <a:t>institutions are more than network connections</a:t>
            </a:r>
            <a:r>
              <a:rPr lang="en-US" dirty="0" smtClean="0"/>
              <a:t>, and critical PG institutions are </a:t>
            </a:r>
            <a:r>
              <a:rPr lang="en-US" u="sng" dirty="0" smtClean="0"/>
              <a:t>hybrid forms</a:t>
            </a:r>
            <a:r>
              <a:rPr lang="en-US" dirty="0" smtClean="0"/>
              <a:t> combining private, public, and professional functions</a:t>
            </a:r>
          </a:p>
          <a:p>
            <a:pPr>
              <a:lnSpc>
                <a:spcPct val="110000"/>
              </a:lnSpc>
            </a:pPr>
            <a:r>
              <a:rPr lang="en-US" b="1" dirty="0" smtClean="0"/>
              <a:t>State-reinforced self-governance</a:t>
            </a:r>
            <a:r>
              <a:rPr lang="en-US" dirty="0" smtClean="0"/>
              <a:t>, </a:t>
            </a:r>
            <a:r>
              <a:rPr lang="en-US" dirty="0" err="1" smtClean="0"/>
              <a:t>Sarker</a:t>
            </a:r>
            <a:r>
              <a:rPr lang="en-US" dirty="0" smtClean="0"/>
              <a:t> 2013, </a:t>
            </a:r>
            <a:r>
              <a:rPr lang="en-US" dirty="0" err="1" smtClean="0"/>
              <a:t>DeCaro</a:t>
            </a:r>
            <a:r>
              <a:rPr lang="en-US" dirty="0" smtClean="0"/>
              <a:t> et al. 2017</a:t>
            </a:r>
          </a:p>
        </p:txBody>
      </p:sp>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smtClean="0"/>
              <a:t>McGinnis, et al., When is PG Sustainable?</a:t>
            </a:r>
            <a:endParaRPr lang="en-US"/>
          </a:p>
        </p:txBody>
      </p:sp>
      <p:sp>
        <p:nvSpPr>
          <p:cNvPr id="12" name="Slide Number Placeholder 11"/>
          <p:cNvSpPr>
            <a:spLocks noGrp="1"/>
          </p:cNvSpPr>
          <p:nvPr>
            <p:ph type="sldNum" sz="quarter" idx="12"/>
          </p:nvPr>
        </p:nvSpPr>
        <p:spPr/>
        <p:txBody>
          <a:bodyPr/>
          <a:lstStyle/>
          <a:p>
            <a:fld id="{D06D1CD3-662E-40F5-9747-AB9E4A0B12FD}" type="slidenum">
              <a:rPr lang="en-US" smtClean="0"/>
              <a:t>15</a:t>
            </a:fld>
            <a:endParaRPr lang="en-US"/>
          </a:p>
        </p:txBody>
      </p:sp>
    </p:spTree>
    <p:extLst>
      <p:ext uri="{BB962C8B-B14F-4D97-AF65-F5344CB8AC3E}">
        <p14:creationId xmlns:p14="http://schemas.microsoft.com/office/powerpoint/2010/main" val="1397047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774" y="365125"/>
            <a:ext cx="3313706" cy="4118048"/>
          </a:xfrm>
        </p:spPr>
        <p:txBody>
          <a:bodyPr>
            <a:normAutofit/>
          </a:bodyPr>
          <a:lstStyle/>
          <a:p>
            <a:pPr algn="ctr"/>
            <a:r>
              <a:rPr lang="en-US" sz="3600" dirty="0" smtClean="0">
                <a:latin typeface="Britannic Bold" panose="020B0903060703020204" pitchFamily="34" charset="0"/>
              </a:rPr>
              <a:t>Aligica &amp; </a:t>
            </a:r>
            <a:r>
              <a:rPr lang="en-US" sz="3600" dirty="0" err="1" smtClean="0">
                <a:latin typeface="Britannic Bold" panose="020B0903060703020204" pitchFamily="34" charset="0"/>
              </a:rPr>
              <a:t>Tarko</a:t>
            </a:r>
            <a:r>
              <a:rPr lang="en-US" sz="3600" dirty="0" smtClean="0">
                <a:latin typeface="Britannic Bold" panose="020B0903060703020204" pitchFamily="34" charset="0"/>
              </a:rPr>
              <a:t> nested logical structure of PG varieties</a:t>
            </a:r>
            <a:br>
              <a:rPr lang="en-US" sz="3600" dirty="0" smtClean="0">
                <a:latin typeface="Britannic Bold" panose="020B0903060703020204" pitchFamily="34" charset="0"/>
              </a:rPr>
            </a:br>
            <a:r>
              <a:rPr lang="en-US" sz="2700" dirty="0" smtClean="0">
                <a:latin typeface="Britannic Bold" panose="020B0903060703020204" pitchFamily="34" charset="0"/>
              </a:rPr>
              <a:t>(Aligica et al. 2019:146)</a:t>
            </a:r>
            <a:endParaRPr lang="en-US" sz="2700" dirty="0">
              <a:latin typeface="Britannic Bold" panose="020B0903060703020204"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p:cNvPicPr preferRelativeResize="0">
            <a:picLocks noChangeAspect="1"/>
          </p:cNvPicPr>
          <p:nvPr/>
        </p:nvPicPr>
        <p:blipFill>
          <a:blip r:embed="rId2"/>
          <a:stretch>
            <a:fillRect/>
          </a:stretch>
        </p:blipFill>
        <p:spPr>
          <a:xfrm>
            <a:off x="4125153" y="292901"/>
            <a:ext cx="6226452" cy="6119165"/>
          </a:xfrm>
          <a:prstGeom prst="rect">
            <a:avLst/>
          </a:prstGeom>
        </p:spPr>
      </p:pic>
      <p:pic>
        <p:nvPicPr>
          <p:cNvPr id="10" name="Picture 9"/>
          <p:cNvPicPr>
            <a:picLocks noChangeAspect="1"/>
          </p:cNvPicPr>
          <p:nvPr/>
        </p:nvPicPr>
        <p:blipFill>
          <a:blip r:embed="rId3"/>
          <a:stretch>
            <a:fillRect/>
          </a:stretch>
        </p:blipFill>
        <p:spPr>
          <a:xfrm>
            <a:off x="307542" y="4252794"/>
            <a:ext cx="4272252" cy="546378"/>
          </a:xfrm>
          <a:prstGeom prst="rect">
            <a:avLst/>
          </a:prstGeom>
        </p:spPr>
      </p:pic>
    </p:spTree>
    <p:extLst>
      <p:ext uri="{BB962C8B-B14F-4D97-AF65-F5344CB8AC3E}">
        <p14:creationId xmlns:p14="http://schemas.microsoft.com/office/powerpoint/2010/main" val="119771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008" y="490888"/>
            <a:ext cx="10515600" cy="651160"/>
          </a:xfrm>
        </p:spPr>
        <p:txBody>
          <a:bodyPr>
            <a:normAutofit/>
          </a:bodyPr>
          <a:lstStyle/>
          <a:p>
            <a:pPr algn="ctr"/>
            <a:r>
              <a:rPr lang="en-US" sz="3600" dirty="0" err="1">
                <a:latin typeface="Britannic Bold" panose="020B0903060703020204" pitchFamily="34" charset="0"/>
              </a:rPr>
              <a:t>Carilse</a:t>
            </a:r>
            <a:r>
              <a:rPr lang="en-US" sz="3600" dirty="0">
                <a:latin typeface="Britannic Bold" panose="020B0903060703020204" pitchFamily="34" charset="0"/>
              </a:rPr>
              <a:t> and Gruby 2017</a:t>
            </a:r>
          </a:p>
        </p:txBody>
      </p:sp>
      <p:graphicFrame>
        <p:nvGraphicFramePr>
          <p:cNvPr id="12" name="Content Placeholder 11"/>
          <p:cNvGraphicFramePr>
            <a:graphicFrameLocks noGrp="1"/>
          </p:cNvGraphicFramePr>
          <p:nvPr>
            <p:ph idx="1"/>
            <p:extLst/>
          </p:nvPr>
        </p:nvGraphicFramePr>
        <p:xfrm>
          <a:off x="1189522" y="1305678"/>
          <a:ext cx="10164278" cy="3347984"/>
        </p:xfrm>
        <a:graphic>
          <a:graphicData uri="http://schemas.openxmlformats.org/drawingml/2006/table">
            <a:tbl>
              <a:tblPr firstRow="1" firstCol="1" bandRow="1">
                <a:tableStyleId>{5940675A-B579-460E-94D1-54222C63F5DA}</a:tableStyleId>
              </a:tblPr>
              <a:tblGrid>
                <a:gridCol w="2140819">
                  <a:extLst>
                    <a:ext uri="{9D8B030D-6E8A-4147-A177-3AD203B41FA5}">
                      <a16:colId xmlns:a16="http://schemas.microsoft.com/office/drawing/2014/main" val="2044302013"/>
                    </a:ext>
                  </a:extLst>
                </a:gridCol>
                <a:gridCol w="5934778">
                  <a:extLst>
                    <a:ext uri="{9D8B030D-6E8A-4147-A177-3AD203B41FA5}">
                      <a16:colId xmlns:a16="http://schemas.microsoft.com/office/drawing/2014/main" val="2161154402"/>
                    </a:ext>
                  </a:extLst>
                </a:gridCol>
                <a:gridCol w="2088681">
                  <a:extLst>
                    <a:ext uri="{9D8B030D-6E8A-4147-A177-3AD203B41FA5}">
                      <a16:colId xmlns:a16="http://schemas.microsoft.com/office/drawing/2014/main" val="4204407171"/>
                    </a:ext>
                  </a:extLst>
                </a:gridCol>
              </a:tblGrid>
              <a:tr h="261838">
                <a:tc>
                  <a:txBody>
                    <a:bodyPr/>
                    <a:lstStyle/>
                    <a:p>
                      <a:pPr marL="0" marR="0" algn="ctr">
                        <a:spcBef>
                          <a:spcPts val="0"/>
                        </a:spcBef>
                        <a:spcAft>
                          <a:spcPts val="0"/>
                        </a:spcAft>
                      </a:pPr>
                      <a:r>
                        <a:rPr lang="en-US" sz="1800" b="1">
                          <a:effectLst/>
                        </a:rPr>
                        <a:t>Attributes</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Enabling Conditions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b="1" dirty="0">
                          <a:effectLst/>
                        </a:rPr>
                        <a:t>Advantages:</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2387883"/>
                  </a:ext>
                </a:extLst>
              </a:tr>
              <a:tr h="1047351">
                <a:tc>
                  <a:txBody>
                    <a:bodyPr/>
                    <a:lstStyle/>
                    <a:p>
                      <a:pPr marL="0" marR="0">
                        <a:spcBef>
                          <a:spcPts val="0"/>
                        </a:spcBef>
                        <a:spcAft>
                          <a:spcPts val="0"/>
                        </a:spcAft>
                      </a:pPr>
                      <a:r>
                        <a:rPr lang="en-US" sz="1800">
                          <a:effectLst/>
                        </a:rPr>
                        <a:t>Multiple overlapping decision-making centers with some autonomy</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a:effectLst/>
                        </a:rPr>
                        <a:t>Employ diverse institutions</a:t>
                      </a:r>
                      <a:endParaRPr lang="en-US" sz="2800" dirty="0">
                        <a:effectLst/>
                      </a:endParaRPr>
                    </a:p>
                    <a:p>
                      <a:pPr marL="342900" marR="0" lvl="0" indent="-342900">
                        <a:spcBef>
                          <a:spcPts val="0"/>
                        </a:spcBef>
                        <a:spcAft>
                          <a:spcPts val="0"/>
                        </a:spcAft>
                        <a:buFont typeface="Symbol" panose="05050102010706020507" pitchFamily="18" charset="2"/>
                        <a:buChar char=""/>
                      </a:pPr>
                      <a:r>
                        <a:rPr lang="en-US" sz="1800" dirty="0">
                          <a:effectLst/>
                        </a:rPr>
                        <a:t>Exist at different levels and across jurisdictions</a:t>
                      </a:r>
                      <a:endParaRPr lang="en-US" sz="2800" dirty="0">
                        <a:effectLst/>
                      </a:endParaRPr>
                    </a:p>
                    <a:p>
                      <a:pPr marL="342900" marR="0" lvl="0" indent="-342900">
                        <a:spcBef>
                          <a:spcPts val="0"/>
                        </a:spcBef>
                        <a:spcAft>
                          <a:spcPts val="0"/>
                        </a:spcAft>
                        <a:buFont typeface="Symbol" panose="05050102010706020507" pitchFamily="18" charset="2"/>
                        <a:buChar char=""/>
                      </a:pPr>
                      <a:r>
                        <a:rPr lang="en-US" sz="1800" dirty="0">
                          <a:effectLst/>
                        </a:rPr>
                        <a:t>Jurisdiction coterminous with problem boundaries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rPr>
                        <a:t>Enhanced adaptive </a:t>
                      </a:r>
                      <a:r>
                        <a:rPr lang="en-US" sz="1800" dirty="0" smtClean="0">
                          <a:effectLst/>
                        </a:rPr>
                        <a:t>capacity</a:t>
                      </a:r>
                    </a:p>
                    <a:p>
                      <a:pPr marL="0" marR="0" lvl="0" indent="0">
                        <a:lnSpc>
                          <a:spcPct val="100000"/>
                        </a:lnSpc>
                        <a:spcBef>
                          <a:spcPts val="0"/>
                        </a:spcBef>
                        <a:spcAft>
                          <a:spcPts val="0"/>
                        </a:spcAft>
                        <a:buFont typeface="Symbol" panose="05050102010706020507" pitchFamily="18" charset="2"/>
                        <a:buNone/>
                      </a:pPr>
                      <a:endParaRPr lang="en-US" sz="2800" dirty="0">
                        <a:effectLst/>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rPr>
                        <a:t>Good institutional </a:t>
                      </a:r>
                      <a:r>
                        <a:rPr lang="en-US" sz="1800" dirty="0" smtClean="0">
                          <a:effectLst/>
                        </a:rPr>
                        <a:t>fit</a:t>
                      </a:r>
                    </a:p>
                    <a:p>
                      <a:pPr marL="0" marR="0" lvl="0" indent="0">
                        <a:lnSpc>
                          <a:spcPct val="100000"/>
                        </a:lnSpc>
                        <a:spcBef>
                          <a:spcPts val="0"/>
                        </a:spcBef>
                        <a:spcAft>
                          <a:spcPts val="0"/>
                        </a:spcAft>
                        <a:buFont typeface="Symbol" panose="05050102010706020507" pitchFamily="18" charset="2"/>
                        <a:buNone/>
                      </a:pPr>
                      <a:endParaRPr lang="en-US" sz="2800" dirty="0">
                        <a:effectLst/>
                      </a:endParaRPr>
                    </a:p>
                    <a:p>
                      <a:pPr marL="342900" marR="0" lvl="0" indent="-342900">
                        <a:lnSpc>
                          <a:spcPct val="100000"/>
                        </a:lnSpc>
                        <a:spcBef>
                          <a:spcPts val="0"/>
                        </a:spcBef>
                        <a:spcAft>
                          <a:spcPts val="0"/>
                        </a:spcAft>
                        <a:buFont typeface="Symbol" panose="05050102010706020507" pitchFamily="18" charset="2"/>
                        <a:buChar char=""/>
                      </a:pPr>
                      <a:r>
                        <a:rPr lang="en-US" sz="1800" dirty="0">
                          <a:effectLst/>
                        </a:rPr>
                        <a:t>Risk Mitigation / Redundancy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0759198"/>
                  </a:ext>
                </a:extLst>
              </a:tr>
              <a:tr h="1976384">
                <a:tc>
                  <a:txBody>
                    <a:bodyPr/>
                    <a:lstStyle/>
                    <a:p>
                      <a:pPr marL="0" marR="0">
                        <a:spcBef>
                          <a:spcPts val="0"/>
                        </a:spcBef>
                        <a:spcAft>
                          <a:spcPts val="0"/>
                        </a:spcAft>
                      </a:pPr>
                      <a:r>
                        <a:rPr lang="en-US" sz="1800">
                          <a:effectLst/>
                        </a:rPr>
                        <a:t>Choose to take account of others through cooperation, competition, conflict, and conflict resolution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800" dirty="0">
                          <a:effectLst/>
                        </a:rPr>
                        <a:t>Applicable rules and norms structure actions </a:t>
                      </a:r>
                      <a:r>
                        <a:rPr lang="en-US" sz="1800" dirty="0" smtClean="0">
                          <a:effectLst/>
                        </a:rPr>
                        <a:t>&amp; </a:t>
                      </a:r>
                      <a:r>
                        <a:rPr lang="en-US" sz="1800" dirty="0">
                          <a:effectLst/>
                        </a:rPr>
                        <a:t>behaviors</a:t>
                      </a:r>
                      <a:endParaRPr lang="en-US" sz="2800" dirty="0">
                        <a:effectLst/>
                      </a:endParaRPr>
                    </a:p>
                    <a:p>
                      <a:pPr marL="342900" marR="0" lvl="0" indent="-342900">
                        <a:spcBef>
                          <a:spcPts val="0"/>
                        </a:spcBef>
                        <a:spcAft>
                          <a:spcPts val="0"/>
                        </a:spcAft>
                        <a:buFont typeface="Symbol" panose="05050102010706020507" pitchFamily="18" charset="2"/>
                        <a:buChar char=""/>
                      </a:pPr>
                      <a:r>
                        <a:rPr lang="en-US" sz="1800" dirty="0">
                          <a:effectLst/>
                        </a:rPr>
                        <a:t>Participation in cross-scale linkages and other mechanisms for learning</a:t>
                      </a:r>
                      <a:endParaRPr lang="en-US" sz="2800" dirty="0">
                        <a:effectLst/>
                      </a:endParaRPr>
                    </a:p>
                    <a:p>
                      <a:pPr marL="342900" marR="0" lvl="0" indent="-342900">
                        <a:spcBef>
                          <a:spcPts val="0"/>
                        </a:spcBef>
                        <a:spcAft>
                          <a:spcPts val="0"/>
                        </a:spcAft>
                        <a:buFont typeface="Symbol" panose="05050102010706020507" pitchFamily="18" charset="2"/>
                        <a:buChar char=""/>
                      </a:pPr>
                      <a:r>
                        <a:rPr lang="en-US" sz="1800" dirty="0">
                          <a:effectLst/>
                        </a:rPr>
                        <a:t>Mechanisms for accountability </a:t>
                      </a:r>
                      <a:endParaRPr lang="en-US" sz="2800" dirty="0">
                        <a:effectLst/>
                      </a:endParaRPr>
                    </a:p>
                    <a:p>
                      <a:pPr marL="342900" marR="0" lvl="0" indent="-342900">
                        <a:spcBef>
                          <a:spcPts val="0"/>
                        </a:spcBef>
                        <a:spcAft>
                          <a:spcPts val="0"/>
                        </a:spcAft>
                        <a:buFont typeface="Symbol" panose="05050102010706020507" pitchFamily="18" charset="2"/>
                        <a:buChar char=""/>
                      </a:pPr>
                      <a:r>
                        <a:rPr lang="en-US" sz="1800" dirty="0">
                          <a:effectLst/>
                        </a:rPr>
                        <a:t>Variety of formal and informal mechanisms for dispute resolution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3691052559"/>
                  </a:ext>
                </a:extLst>
              </a:tr>
            </a:tbl>
          </a:graphicData>
        </a:graphic>
      </p:graphicFrame>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978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954" y="365125"/>
            <a:ext cx="10958362" cy="1030537"/>
          </a:xfrm>
        </p:spPr>
        <p:txBody>
          <a:bodyPr>
            <a:normAutofit fontScale="90000"/>
          </a:bodyPr>
          <a:lstStyle/>
          <a:p>
            <a:pPr algn="ctr"/>
            <a:r>
              <a:rPr lang="nl-NL" sz="3600" dirty="0">
                <a:latin typeface="Arial Black" panose="020B0A04020102020204" pitchFamily="34" charset="0"/>
              </a:rPr>
              <a:t>van Zeben and Bobić </a:t>
            </a:r>
            <a:r>
              <a:rPr lang="nl-NL" sz="3600" dirty="0" smtClean="0">
                <a:latin typeface="Arial Black" panose="020B0A04020102020204" pitchFamily="34" charset="0"/>
              </a:rPr>
              <a:t>2019, </a:t>
            </a:r>
            <a:br>
              <a:rPr lang="nl-NL" sz="3600" dirty="0" smtClean="0">
                <a:latin typeface="Arial Black" panose="020B0A04020102020204" pitchFamily="34" charset="0"/>
              </a:rPr>
            </a:br>
            <a:r>
              <a:rPr lang="en-US" sz="3600" i="1" dirty="0" smtClean="0">
                <a:latin typeface="Arial Black" panose="020B0A04020102020204" pitchFamily="34" charset="0"/>
              </a:rPr>
              <a:t>Polycentricity </a:t>
            </a:r>
            <a:r>
              <a:rPr lang="en-US" sz="3600" i="1" dirty="0">
                <a:latin typeface="Arial Black" panose="020B0A04020102020204" pitchFamily="34" charset="0"/>
              </a:rPr>
              <a:t>in the EU</a:t>
            </a:r>
          </a:p>
        </p:txBody>
      </p:sp>
      <p:pic>
        <p:nvPicPr>
          <p:cNvPr id="7" name="Content Placeholder 6"/>
          <p:cNvPicPr>
            <a:picLocks noGrp="1" noChangeAspect="1"/>
          </p:cNvPicPr>
          <p:nvPr>
            <p:ph idx="1"/>
          </p:nvPr>
        </p:nvPicPr>
        <p:blipFill>
          <a:blip r:embed="rId2"/>
          <a:stretch>
            <a:fillRect/>
          </a:stretch>
        </p:blipFill>
        <p:spPr>
          <a:xfrm>
            <a:off x="819915" y="1612232"/>
            <a:ext cx="10533885" cy="4769843"/>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314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56565"/>
            <a:ext cx="1467051" cy="1478113"/>
          </a:xfrm>
        </p:spPr>
        <p:txBody>
          <a:bodyPr>
            <a:noAutofit/>
          </a:bodyPr>
          <a:lstStyle/>
          <a:p>
            <a:r>
              <a:rPr lang="en-US" sz="2800" dirty="0" smtClean="0">
                <a:latin typeface="Britannic Bold" panose="020B0903060703020204" pitchFamily="34" charset="0"/>
              </a:rPr>
              <a:t>Jordan et al. 2019</a:t>
            </a:r>
            <a:endParaRPr lang="en-US" sz="2800" dirty="0">
              <a:latin typeface="Britannic Bold" panose="020B0903060703020204"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p:cNvPicPr>
            <a:picLocks noGrp="1" noChangeAspect="1"/>
          </p:cNvPicPr>
          <p:nvPr>
            <p:ph idx="1"/>
          </p:nvPr>
        </p:nvPicPr>
        <p:blipFill>
          <a:blip r:embed="rId2"/>
          <a:stretch>
            <a:fillRect/>
          </a:stretch>
        </p:blipFill>
        <p:spPr>
          <a:xfrm>
            <a:off x="2175311" y="273684"/>
            <a:ext cx="8573886" cy="6033949"/>
          </a:xfrm>
          <a:prstGeom prst="rect">
            <a:avLst/>
          </a:prstGeom>
        </p:spPr>
      </p:pic>
    </p:spTree>
    <p:extLst>
      <p:ext uri="{BB962C8B-B14F-4D97-AF65-F5344CB8AC3E}">
        <p14:creationId xmlns:p14="http://schemas.microsoft.com/office/powerpoint/2010/main" val="274261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208" y="297749"/>
            <a:ext cx="10588592" cy="727342"/>
          </a:xfrm>
        </p:spPr>
        <p:txBody>
          <a:bodyPr>
            <a:normAutofit/>
          </a:bodyPr>
          <a:lstStyle/>
          <a:p>
            <a:pPr algn="ctr"/>
            <a:r>
              <a:rPr lang="en-US" sz="3600" dirty="0" smtClean="0">
                <a:latin typeface="Britannic Bold" panose="020B0903060703020204" pitchFamily="34" charset="0"/>
              </a:rPr>
              <a:t>Classic Definitions of Polycentric Governance (PG)</a:t>
            </a:r>
            <a:endParaRPr lang="en-US" sz="3600" dirty="0">
              <a:latin typeface="Britannic Bold" panose="020B0903060703020204" pitchFamily="34" charset="0"/>
            </a:endParaRPr>
          </a:p>
        </p:txBody>
      </p:sp>
      <p:sp>
        <p:nvSpPr>
          <p:cNvPr id="3" name="Content Placeholder 2"/>
          <p:cNvSpPr>
            <a:spLocks noGrp="1"/>
          </p:cNvSpPr>
          <p:nvPr>
            <p:ph idx="1"/>
          </p:nvPr>
        </p:nvSpPr>
        <p:spPr>
          <a:xfrm>
            <a:off x="838199" y="1025092"/>
            <a:ext cx="10644739" cy="5250580"/>
          </a:xfrm>
        </p:spPr>
        <p:txBody>
          <a:bodyPr>
            <a:noAutofit/>
          </a:bodyPr>
          <a:lstStyle/>
          <a:p>
            <a:pPr lvl="0"/>
            <a:r>
              <a:rPr lang="en-US" sz="2400" dirty="0" smtClean="0"/>
              <a:t>“The </a:t>
            </a:r>
            <a:r>
              <a:rPr lang="en-US" sz="2400" dirty="0"/>
              <a:t>traditional pattern of government in a metropolitan area with its multiplicity of political jurisdictions may more appropriately be conceived as a ‘polycentric political system’. ‘Polycentric’ connotes </a:t>
            </a:r>
            <a:r>
              <a:rPr lang="en-US" sz="2400" b="1" dirty="0"/>
              <a:t>many </a:t>
            </a:r>
            <a:r>
              <a:rPr lang="en-US" sz="2400" b="1" dirty="0" smtClean="0"/>
              <a:t>centers </a:t>
            </a:r>
            <a:r>
              <a:rPr lang="en-US" sz="2400" b="1" dirty="0"/>
              <a:t>of decision-making which are formally independent of each other</a:t>
            </a:r>
            <a:r>
              <a:rPr lang="en-US" sz="2400" dirty="0"/>
              <a:t>. Whether they actually function independently, or instead constitute an interdependent system of relations, is </a:t>
            </a:r>
            <a:r>
              <a:rPr lang="en-US" sz="2400" b="1" dirty="0"/>
              <a:t>an empirical question in particular cases</a:t>
            </a:r>
            <a:r>
              <a:rPr lang="en-US" sz="2400" dirty="0" smtClean="0"/>
              <a:t>.” </a:t>
            </a:r>
            <a:r>
              <a:rPr lang="en-US" sz="2400" dirty="0"/>
              <a:t>(OTW 1961, </a:t>
            </a:r>
            <a:r>
              <a:rPr lang="en-US" sz="2400" dirty="0" smtClean="0"/>
              <a:t>831, bolding added)</a:t>
            </a:r>
            <a:endParaRPr lang="en-US" sz="800" dirty="0" smtClean="0"/>
          </a:p>
          <a:p>
            <a:pPr lvl="0"/>
            <a:endParaRPr lang="en-US" sz="800" dirty="0"/>
          </a:p>
          <a:p>
            <a:r>
              <a:rPr lang="en-US" sz="2400" dirty="0"/>
              <a:t>“A </a:t>
            </a:r>
            <a:r>
              <a:rPr lang="en-US" sz="2400" b="1" dirty="0"/>
              <a:t>polycentric organization</a:t>
            </a:r>
            <a:r>
              <a:rPr lang="en-US" sz="2400" dirty="0"/>
              <a:t> has been defined as a </a:t>
            </a:r>
            <a:r>
              <a:rPr lang="en-US" sz="2400" b="1" dirty="0"/>
              <a:t>pattern of organization</a:t>
            </a:r>
            <a:r>
              <a:rPr lang="en-US" sz="2400" dirty="0"/>
              <a:t> where </a:t>
            </a:r>
            <a:r>
              <a:rPr lang="en-US" sz="2400" b="1" dirty="0"/>
              <a:t>many independent elements</a:t>
            </a:r>
            <a:r>
              <a:rPr lang="en-US" sz="2400" dirty="0"/>
              <a:t> are capable of </a:t>
            </a:r>
            <a:r>
              <a:rPr lang="en-US" sz="2400" b="1" dirty="0"/>
              <a:t>mutual adjustment</a:t>
            </a:r>
            <a:r>
              <a:rPr lang="en-US" sz="2400" dirty="0"/>
              <a:t> for </a:t>
            </a:r>
            <a:r>
              <a:rPr lang="en-US" sz="2400" b="1" dirty="0"/>
              <a:t>ordering their relationships</a:t>
            </a:r>
            <a:r>
              <a:rPr lang="en-US" sz="2400" dirty="0"/>
              <a:t> with one another </a:t>
            </a:r>
            <a:r>
              <a:rPr lang="en-US" sz="2400" b="1" dirty="0"/>
              <a:t>within a general system of rules</a:t>
            </a:r>
            <a:r>
              <a:rPr lang="en-US" sz="2400" dirty="0"/>
              <a:t>.” (V. </a:t>
            </a:r>
            <a:r>
              <a:rPr lang="en-US" sz="2400" dirty="0" err="1"/>
              <a:t>Ostrom</a:t>
            </a:r>
            <a:r>
              <a:rPr lang="en-US" sz="2400" dirty="0"/>
              <a:t> 1972, in McGinnis 1999, 73; </a:t>
            </a:r>
            <a:r>
              <a:rPr lang="en-US" sz="2400" dirty="0" smtClean="0"/>
              <a:t>bolding </a:t>
            </a:r>
            <a:r>
              <a:rPr lang="en-US" sz="2400" dirty="0"/>
              <a:t>added</a:t>
            </a:r>
            <a:r>
              <a:rPr lang="en-US" sz="2400" dirty="0" smtClean="0"/>
              <a:t>)</a:t>
            </a:r>
            <a:endParaRPr lang="en-US" sz="700" dirty="0"/>
          </a:p>
          <a:p>
            <a:endParaRPr lang="en-US" sz="700" dirty="0"/>
          </a:p>
          <a:p>
            <a:pPr lvl="0"/>
            <a:r>
              <a:rPr lang="en-US" sz="2400" dirty="0" smtClean="0"/>
              <a:t>“By </a:t>
            </a:r>
            <a:r>
              <a:rPr lang="en-US" sz="2400" dirty="0"/>
              <a:t>‘polycentric’ I mean a system where citizens are </a:t>
            </a:r>
            <a:r>
              <a:rPr lang="en-US" sz="2400" b="1" dirty="0"/>
              <a:t>able to organize not just one but multiple governing authorities</a:t>
            </a:r>
            <a:r>
              <a:rPr lang="en-US" sz="2400" dirty="0"/>
              <a:t>, as well as private arrangements, at different scales</a:t>
            </a:r>
            <a:r>
              <a:rPr lang="en-US" sz="2400" dirty="0" smtClean="0"/>
              <a:t>.” </a:t>
            </a:r>
            <a:r>
              <a:rPr lang="en-US" sz="2400" dirty="0"/>
              <a:t>(E. </a:t>
            </a:r>
            <a:r>
              <a:rPr lang="en-US" sz="2400" dirty="0" err="1"/>
              <a:t>Ostrom</a:t>
            </a:r>
            <a:r>
              <a:rPr lang="en-US" sz="2400" dirty="0"/>
              <a:t> 2003, </a:t>
            </a:r>
            <a:r>
              <a:rPr lang="en-US" sz="2400" dirty="0" smtClean="0"/>
              <a:t>in Cole and McGinnis, eds., 2015, 61 bolding added)</a:t>
            </a:r>
            <a:endParaRPr lang="en-US" sz="2400" dirty="0"/>
          </a:p>
        </p:txBody>
      </p:sp>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dirty="0" smtClean="0"/>
              <a:t>McGinnis, et al., When is PG Sustainable?</a:t>
            </a:r>
            <a:endParaRPr lang="en-US" dirty="0"/>
          </a:p>
        </p:txBody>
      </p:sp>
      <p:sp>
        <p:nvSpPr>
          <p:cNvPr id="12" name="Slide Number Placeholder 11"/>
          <p:cNvSpPr>
            <a:spLocks noGrp="1"/>
          </p:cNvSpPr>
          <p:nvPr>
            <p:ph type="sldNum" sz="quarter" idx="12"/>
          </p:nvPr>
        </p:nvSpPr>
        <p:spPr/>
        <p:txBody>
          <a:bodyPr/>
          <a:lstStyle/>
          <a:p>
            <a:fld id="{D06D1CD3-662E-40F5-9747-AB9E4A0B12FD}" type="slidenum">
              <a:rPr lang="en-US" smtClean="0"/>
              <a:t>2</a:t>
            </a:fld>
            <a:endParaRPr lang="en-US"/>
          </a:p>
        </p:txBody>
      </p:sp>
    </p:spTree>
    <p:extLst>
      <p:ext uri="{BB962C8B-B14F-4D97-AF65-F5344CB8AC3E}">
        <p14:creationId xmlns:p14="http://schemas.microsoft.com/office/powerpoint/2010/main" val="2438650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45" y="446940"/>
            <a:ext cx="1467051" cy="1478113"/>
          </a:xfrm>
        </p:spPr>
        <p:txBody>
          <a:bodyPr>
            <a:noAutofit/>
          </a:bodyPr>
          <a:lstStyle/>
          <a:p>
            <a:r>
              <a:rPr lang="en-US" sz="2800" dirty="0" smtClean="0">
                <a:latin typeface="Britannic Bold" panose="020B0903060703020204" pitchFamily="34" charset="0"/>
              </a:rPr>
              <a:t>Jordan et al. 2019</a:t>
            </a:r>
            <a:endParaRPr lang="en-US" sz="2800" dirty="0">
              <a:latin typeface="Britannic Bold" panose="020B0903060703020204" pitchFamily="34" charset="0"/>
            </a:endParaRPr>
          </a:p>
        </p:txBody>
      </p:sp>
      <p:pic>
        <p:nvPicPr>
          <p:cNvPr id="7" name="Content Placeholder 6"/>
          <p:cNvPicPr>
            <a:picLocks noGrp="1" noChangeAspect="1"/>
          </p:cNvPicPr>
          <p:nvPr>
            <p:ph idx="1"/>
          </p:nvPr>
        </p:nvPicPr>
        <p:blipFill>
          <a:blip r:embed="rId2"/>
          <a:stretch>
            <a:fillRect/>
          </a:stretch>
        </p:blipFill>
        <p:spPr>
          <a:xfrm>
            <a:off x="1713297" y="136391"/>
            <a:ext cx="10113345" cy="6180448"/>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5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8124"/>
            <a:ext cx="10515600" cy="414520"/>
          </a:xfrm>
        </p:spPr>
        <p:txBody>
          <a:bodyPr>
            <a:normAutofit fontScale="90000"/>
          </a:bodyPr>
          <a:lstStyle/>
          <a:p>
            <a:pPr algn="ctr"/>
            <a:r>
              <a:rPr lang="en-US" sz="2400" dirty="0" smtClean="0">
                <a:latin typeface="Britannic Bold" panose="020B0903060703020204" pitchFamily="34" charset="0"/>
              </a:rPr>
              <a:t>Transaction Costs of Self-Organizing</a:t>
            </a:r>
            <a:endParaRPr lang="en-US" sz="2400" dirty="0">
              <a:latin typeface="Britannic Bold" panose="020B0903060703020204" pitchFamily="34" charset="0"/>
            </a:endParaRPr>
          </a:p>
        </p:txBody>
      </p:sp>
      <p:sp>
        <p:nvSpPr>
          <p:cNvPr id="3" name="Content Placeholder 2"/>
          <p:cNvSpPr>
            <a:spLocks noGrp="1"/>
          </p:cNvSpPr>
          <p:nvPr>
            <p:ph idx="1"/>
          </p:nvPr>
        </p:nvSpPr>
        <p:spPr>
          <a:xfrm>
            <a:off x="838199" y="702644"/>
            <a:ext cx="10601425" cy="5717406"/>
          </a:xfrm>
        </p:spPr>
        <p:txBody>
          <a:bodyPr>
            <a:noAutofit/>
          </a:bodyPr>
          <a:lstStyle/>
          <a:p>
            <a:pPr marL="514350" lvl="0" indent="-514350">
              <a:spcBef>
                <a:spcPts val="600"/>
              </a:spcBef>
              <a:buFont typeface="+mj-lt"/>
              <a:buAutoNum type="arabicPeriod"/>
            </a:pPr>
            <a:r>
              <a:rPr lang="en-US" sz="1900" b="1" dirty="0"/>
              <a:t>Search costs </a:t>
            </a:r>
            <a:r>
              <a:rPr lang="en-US" sz="1900" dirty="0"/>
              <a:t>of identifying potential allies or others with similar interests or concerns</a:t>
            </a:r>
          </a:p>
          <a:p>
            <a:pPr marL="514350" lvl="0" indent="-514350">
              <a:spcBef>
                <a:spcPts val="600"/>
              </a:spcBef>
              <a:buFont typeface="+mj-lt"/>
              <a:buAutoNum type="arabicPeriod"/>
            </a:pPr>
            <a:r>
              <a:rPr lang="en-US" sz="1900" b="1" dirty="0" smtClean="0"/>
              <a:t>Forum search (entry) costs </a:t>
            </a:r>
            <a:r>
              <a:rPr lang="en-US" sz="1900" dirty="0" smtClean="0"/>
              <a:t>of locating a </a:t>
            </a:r>
            <a:r>
              <a:rPr lang="en-US" sz="1900" dirty="0"/>
              <a:t>place </a:t>
            </a:r>
            <a:r>
              <a:rPr lang="en-US" sz="1900" dirty="0" smtClean="0"/>
              <a:t>(or communication mode) for respectful contestation</a:t>
            </a:r>
          </a:p>
          <a:p>
            <a:pPr marL="514350" lvl="0" indent="-514350">
              <a:spcBef>
                <a:spcPts val="600"/>
              </a:spcBef>
              <a:buFont typeface="+mj-lt"/>
              <a:buAutoNum type="arabicPeriod"/>
            </a:pPr>
            <a:r>
              <a:rPr lang="en-US" sz="1900" b="1" dirty="0" smtClean="0"/>
              <a:t>Constitutional choice costs</a:t>
            </a:r>
            <a:r>
              <a:rPr lang="en-US" sz="1900" dirty="0" smtClean="0"/>
              <a:t> for arranging for a new forum or means of conducting deliberations </a:t>
            </a:r>
            <a:endParaRPr lang="en-US" sz="1900" dirty="0"/>
          </a:p>
          <a:p>
            <a:pPr marL="514350" lvl="0" indent="-514350">
              <a:spcBef>
                <a:spcPts val="600"/>
              </a:spcBef>
              <a:buFont typeface="+mj-lt"/>
              <a:buAutoNum type="arabicPeriod"/>
            </a:pPr>
            <a:r>
              <a:rPr lang="en-US" sz="1900" b="1" dirty="0" smtClean="0"/>
              <a:t>Discussion costs </a:t>
            </a:r>
            <a:r>
              <a:rPr lang="en-US" sz="1900" dirty="0" smtClean="0"/>
              <a:t>to agree upon </a:t>
            </a:r>
            <a:r>
              <a:rPr lang="en-US" sz="1900" dirty="0"/>
              <a:t>what behaviors are acceptable within that forum (rules of the game)</a:t>
            </a:r>
          </a:p>
          <a:p>
            <a:pPr marL="514350" lvl="0" indent="-514350">
              <a:spcBef>
                <a:spcPts val="600"/>
              </a:spcBef>
              <a:buFont typeface="+mj-lt"/>
              <a:buAutoNum type="arabicPeriod"/>
            </a:pPr>
            <a:r>
              <a:rPr lang="en-US" sz="1900" b="1" dirty="0" smtClean="0"/>
              <a:t>Search and analytic costs </a:t>
            </a:r>
            <a:r>
              <a:rPr lang="en-US" sz="1900" dirty="0" smtClean="0"/>
              <a:t>of identifying </a:t>
            </a:r>
            <a:r>
              <a:rPr lang="en-US" sz="1900" dirty="0"/>
              <a:t>&amp; evaluating appropriate means towards shared </a:t>
            </a:r>
            <a:r>
              <a:rPr lang="en-US" sz="1900" dirty="0" smtClean="0"/>
              <a:t>goals, including potential appeals for external assistance</a:t>
            </a:r>
          </a:p>
          <a:p>
            <a:pPr marL="514350" lvl="0" indent="-514350">
              <a:spcBef>
                <a:spcPts val="600"/>
              </a:spcBef>
              <a:buFont typeface="+mj-lt"/>
              <a:buAutoNum type="arabicPeriod"/>
            </a:pPr>
            <a:r>
              <a:rPr lang="en-US" sz="1900" b="1" dirty="0" smtClean="0"/>
              <a:t>Evaluation costs</a:t>
            </a:r>
            <a:r>
              <a:rPr lang="en-US" sz="1900" dirty="0" smtClean="0"/>
              <a:t> to determine quality and relevance of information from external assistants </a:t>
            </a:r>
            <a:endParaRPr lang="en-US" sz="1900" dirty="0"/>
          </a:p>
          <a:p>
            <a:pPr marL="514350" lvl="0" indent="-514350">
              <a:spcBef>
                <a:spcPts val="600"/>
              </a:spcBef>
              <a:buFont typeface="+mj-lt"/>
              <a:buAutoNum type="arabicPeriod"/>
            </a:pPr>
            <a:r>
              <a:rPr lang="en-US" sz="1900" b="1" dirty="0" smtClean="0"/>
              <a:t>Deliberation costs </a:t>
            </a:r>
            <a:r>
              <a:rPr lang="en-US" sz="1900" dirty="0" smtClean="0"/>
              <a:t>required </a:t>
            </a:r>
            <a:r>
              <a:rPr lang="en-US" sz="1900" dirty="0"/>
              <a:t>for making collective decisions, </a:t>
            </a:r>
            <a:r>
              <a:rPr lang="en-US" sz="1900" dirty="0" smtClean="0"/>
              <a:t>through processes </a:t>
            </a:r>
            <a:r>
              <a:rPr lang="en-US" sz="1900" dirty="0"/>
              <a:t>of mutual </a:t>
            </a:r>
            <a:r>
              <a:rPr lang="en-US" sz="1900" dirty="0" smtClean="0"/>
              <a:t>adjustment</a:t>
            </a:r>
            <a:endParaRPr lang="en-US" sz="1900" dirty="0"/>
          </a:p>
          <a:p>
            <a:pPr marL="514350" lvl="0" indent="-514350">
              <a:spcBef>
                <a:spcPts val="600"/>
              </a:spcBef>
              <a:buFont typeface="+mj-lt"/>
              <a:buAutoNum type="arabicPeriod"/>
            </a:pPr>
            <a:r>
              <a:rPr lang="en-US" sz="1900" b="1" dirty="0"/>
              <a:t>Coordination costs </a:t>
            </a:r>
            <a:r>
              <a:rPr lang="en-US" sz="1900" dirty="0"/>
              <a:t>involved in mutual adjustments with agents of other units (external)</a:t>
            </a:r>
          </a:p>
          <a:p>
            <a:pPr marL="514350" lvl="0" indent="-514350">
              <a:spcBef>
                <a:spcPts val="600"/>
              </a:spcBef>
              <a:buFont typeface="+mj-lt"/>
              <a:buAutoNum type="arabicPeriod"/>
            </a:pPr>
            <a:r>
              <a:rPr lang="en-US" sz="1900" b="1" dirty="0"/>
              <a:t>Authority costs </a:t>
            </a:r>
            <a:r>
              <a:rPr lang="en-US" sz="1900" dirty="0"/>
              <a:t>of implementing a collective decision on reluctant members of that unit</a:t>
            </a:r>
          </a:p>
          <a:p>
            <a:pPr marL="514350" lvl="0" indent="-514350">
              <a:spcBef>
                <a:spcPts val="600"/>
              </a:spcBef>
              <a:buFont typeface="+mj-lt"/>
              <a:buAutoNum type="arabicPeriod"/>
            </a:pPr>
            <a:r>
              <a:rPr lang="en-US" sz="1900" b="1" dirty="0"/>
              <a:t>Monitoring costs </a:t>
            </a:r>
            <a:r>
              <a:rPr lang="en-US" sz="1900" dirty="0"/>
              <a:t>to identify </a:t>
            </a:r>
            <a:r>
              <a:rPr lang="en-US" sz="1900" dirty="0" smtClean="0"/>
              <a:t>members or agents who deviate from group norms </a:t>
            </a:r>
            <a:r>
              <a:rPr lang="en-US" sz="1900" dirty="0"/>
              <a:t>or expectations, and to share that information with other interested parties </a:t>
            </a:r>
          </a:p>
          <a:p>
            <a:pPr marL="514350" indent="-514350">
              <a:spcBef>
                <a:spcPts val="600"/>
              </a:spcBef>
              <a:buFont typeface="+mj-lt"/>
              <a:buAutoNum type="arabicPeriod"/>
            </a:pPr>
            <a:r>
              <a:rPr lang="en-US" sz="1900" b="1" dirty="0" smtClean="0"/>
              <a:t>Accountability </a:t>
            </a:r>
            <a:r>
              <a:rPr lang="en-US" sz="1900" b="1" dirty="0"/>
              <a:t>costs </a:t>
            </a:r>
            <a:r>
              <a:rPr lang="en-US" sz="1900" dirty="0"/>
              <a:t>to ensure </a:t>
            </a:r>
            <a:r>
              <a:rPr lang="en-US" sz="1900" dirty="0" smtClean="0"/>
              <a:t>agents still respect </a:t>
            </a:r>
            <a:r>
              <a:rPr lang="en-US" sz="1900" dirty="0"/>
              <a:t>the values &amp; interests </a:t>
            </a:r>
            <a:r>
              <a:rPr lang="en-US" sz="1900" dirty="0" smtClean="0"/>
              <a:t>of the core </a:t>
            </a:r>
            <a:r>
              <a:rPr lang="en-US" sz="1900" dirty="0" err="1" smtClean="0"/>
              <a:t>gropu</a:t>
            </a:r>
            <a:endParaRPr lang="en-US" sz="1900" dirty="0"/>
          </a:p>
          <a:p>
            <a:pPr marL="514350" lvl="0" indent="-514350">
              <a:spcBef>
                <a:spcPts val="600"/>
              </a:spcBef>
              <a:buFont typeface="+mj-lt"/>
              <a:buAutoNum type="arabicPeriod"/>
            </a:pPr>
            <a:r>
              <a:rPr lang="en-US" sz="1900" b="1" dirty="0" smtClean="0"/>
              <a:t>Sanctioning costs </a:t>
            </a:r>
            <a:r>
              <a:rPr lang="en-US" sz="1900" dirty="0" smtClean="0"/>
              <a:t>to select and implement formal or informal sanctions on norm violators</a:t>
            </a:r>
            <a:endParaRPr lang="en-US" sz="1900" b="1" dirty="0"/>
          </a:p>
          <a:p>
            <a:pPr marL="514350" lvl="0" indent="-514350">
              <a:spcBef>
                <a:spcPts val="600"/>
              </a:spcBef>
              <a:buFont typeface="+mj-lt"/>
              <a:buAutoNum type="arabicPeriod"/>
            </a:pPr>
            <a:r>
              <a:rPr lang="en-US" sz="1900" b="1" dirty="0" err="1" smtClean="0"/>
              <a:t>Reformability</a:t>
            </a:r>
            <a:r>
              <a:rPr lang="en-US" sz="1900" b="1" dirty="0" smtClean="0"/>
              <a:t> </a:t>
            </a:r>
            <a:r>
              <a:rPr lang="en-US" sz="1900" b="1" dirty="0"/>
              <a:t>costs </a:t>
            </a:r>
            <a:r>
              <a:rPr lang="en-US" sz="1900" dirty="0"/>
              <a:t>to facilitate revisions to existing practices </a:t>
            </a:r>
            <a:r>
              <a:rPr lang="en-US" sz="1900" dirty="0" smtClean="0"/>
              <a:t>to realign with </a:t>
            </a:r>
            <a:r>
              <a:rPr lang="en-US" sz="1900" dirty="0"/>
              <a:t>relevant societal norms</a:t>
            </a:r>
          </a:p>
          <a:p>
            <a:pPr marL="514350" indent="-514350">
              <a:spcBef>
                <a:spcPts val="600"/>
              </a:spcBef>
              <a:buFont typeface="+mj-lt"/>
              <a:buAutoNum type="arabicPeriod"/>
            </a:pPr>
            <a:r>
              <a:rPr lang="en-US" sz="1900" b="1" dirty="0"/>
              <a:t>Provisioning costs </a:t>
            </a:r>
            <a:r>
              <a:rPr lang="en-US" sz="1900" dirty="0"/>
              <a:t>of identifying and integrating sources of funding for </a:t>
            </a:r>
            <a:r>
              <a:rPr lang="en-US" sz="1900" dirty="0" smtClean="0"/>
              <a:t>these </a:t>
            </a:r>
            <a:r>
              <a:rPr lang="en-US" sz="1900" dirty="0"/>
              <a:t>endeavors</a:t>
            </a:r>
          </a:p>
          <a:p>
            <a:pPr marL="514350" lvl="0" indent="-514350">
              <a:buFont typeface="+mj-lt"/>
              <a:buAutoNum type="arabicPeriod"/>
            </a:pPr>
            <a:r>
              <a:rPr lang="en-US" sz="1900" b="1" dirty="0" smtClean="0"/>
              <a:t>Exit </a:t>
            </a:r>
            <a:r>
              <a:rPr lang="en-US" sz="1900" b="1" dirty="0"/>
              <a:t>costs </a:t>
            </a:r>
            <a:r>
              <a:rPr lang="en-US" sz="1900" dirty="0"/>
              <a:t>to remove oneself from the authority of specific </a:t>
            </a:r>
            <a:r>
              <a:rPr lang="en-US" sz="1900" dirty="0" smtClean="0"/>
              <a:t>decision units</a:t>
            </a:r>
            <a:endParaRPr lang="en-US" sz="19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655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6020"/>
          </a:xfrm>
        </p:spPr>
        <p:txBody>
          <a:bodyPr/>
          <a:lstStyle/>
          <a:p>
            <a:pPr algn="ctr"/>
            <a:r>
              <a:rPr lang="en-US" sz="2800" dirty="0">
                <a:solidFill>
                  <a:prstClr val="black"/>
                </a:solidFill>
                <a:latin typeface="Britannic Bold" panose="020B0903060703020204" pitchFamily="34" charset="0"/>
              </a:rPr>
              <a:t>What </a:t>
            </a:r>
            <a:r>
              <a:rPr lang="en-US" sz="2800" dirty="0" smtClean="0">
                <a:solidFill>
                  <a:prstClr val="black"/>
                </a:solidFill>
                <a:latin typeface="Britannic Bold" panose="020B0903060703020204" pitchFamily="34" charset="0"/>
              </a:rPr>
              <a:t>Could </a:t>
            </a:r>
            <a:r>
              <a:rPr lang="en-US" sz="2800" dirty="0">
                <a:solidFill>
                  <a:prstClr val="black"/>
                </a:solidFill>
                <a:latin typeface="Britannic Bold" panose="020B0903060703020204" pitchFamily="34" charset="0"/>
              </a:rPr>
              <a:t>Go Wrong? – Insights from </a:t>
            </a:r>
            <a:r>
              <a:rPr lang="en-US" sz="2800" dirty="0" smtClean="0">
                <a:solidFill>
                  <a:prstClr val="black"/>
                </a:solidFill>
                <a:latin typeface="Britannic Bold" panose="020B0903060703020204" pitchFamily="34" charset="0"/>
              </a:rPr>
              <a:t>Lin*</a:t>
            </a:r>
            <a:endParaRPr lang="en-US" dirty="0"/>
          </a:p>
        </p:txBody>
      </p:sp>
      <p:sp>
        <p:nvSpPr>
          <p:cNvPr id="3" name="Content Placeholder 2"/>
          <p:cNvSpPr>
            <a:spLocks noGrp="1"/>
          </p:cNvSpPr>
          <p:nvPr>
            <p:ph sz="half" idx="1"/>
          </p:nvPr>
        </p:nvSpPr>
        <p:spPr>
          <a:xfrm>
            <a:off x="838200" y="1223755"/>
            <a:ext cx="4595261" cy="4459963"/>
          </a:xfrm>
        </p:spPr>
        <p:txBody>
          <a:bodyPr>
            <a:normAutofit fontScale="55000" lnSpcReduction="20000"/>
          </a:bodyPr>
          <a:lstStyle/>
          <a:p>
            <a:pPr lvl="0">
              <a:lnSpc>
                <a:spcPct val="120000"/>
              </a:lnSpc>
            </a:pPr>
            <a:r>
              <a:rPr lang="en-US" sz="3600" dirty="0"/>
              <a:t>Some appropriators will not organize</a:t>
            </a:r>
          </a:p>
          <a:p>
            <a:pPr lvl="0">
              <a:lnSpc>
                <a:spcPct val="120000"/>
              </a:lnSpc>
            </a:pPr>
            <a:r>
              <a:rPr lang="en-US" sz="3600" dirty="0"/>
              <a:t>Some self-organized efforts will fail</a:t>
            </a:r>
          </a:p>
          <a:p>
            <a:pPr lvl="0">
              <a:lnSpc>
                <a:spcPct val="120000"/>
              </a:lnSpc>
            </a:pPr>
            <a:r>
              <a:rPr lang="en-US" sz="3600" dirty="0"/>
              <a:t>Local tyrannies</a:t>
            </a:r>
          </a:p>
          <a:p>
            <a:pPr lvl="0">
              <a:lnSpc>
                <a:spcPct val="120000"/>
              </a:lnSpc>
            </a:pPr>
            <a:r>
              <a:rPr lang="en-US" sz="3600" dirty="0"/>
              <a:t>Stagnation</a:t>
            </a:r>
          </a:p>
          <a:p>
            <a:pPr lvl="0">
              <a:lnSpc>
                <a:spcPct val="120000"/>
              </a:lnSpc>
            </a:pPr>
            <a:r>
              <a:rPr lang="en-US" sz="3600" dirty="0"/>
              <a:t>Inappropriate discrimination</a:t>
            </a:r>
          </a:p>
          <a:p>
            <a:pPr lvl="0">
              <a:lnSpc>
                <a:spcPct val="120000"/>
              </a:lnSpc>
            </a:pPr>
            <a:r>
              <a:rPr lang="en-US" sz="3600" dirty="0"/>
              <a:t>Limited access to scientific information</a:t>
            </a:r>
          </a:p>
          <a:p>
            <a:pPr lvl="0">
              <a:lnSpc>
                <a:spcPct val="120000"/>
              </a:lnSpc>
            </a:pPr>
            <a:r>
              <a:rPr lang="en-US" sz="3600" dirty="0"/>
              <a:t>Conflict among appropriators</a:t>
            </a:r>
          </a:p>
          <a:p>
            <a:pPr lvl="0">
              <a:lnSpc>
                <a:spcPct val="120000"/>
              </a:lnSpc>
            </a:pPr>
            <a:r>
              <a:rPr lang="en-US" sz="3600" dirty="0"/>
              <a:t>Inability to cope with larger-scale </a:t>
            </a:r>
            <a:r>
              <a:rPr lang="en-US" sz="3600" dirty="0" smtClean="0"/>
              <a:t>common-pool resources</a:t>
            </a:r>
          </a:p>
          <a:p>
            <a:pPr lvl="0"/>
            <a:endParaRPr lang="en-US" dirty="0" smtClean="0"/>
          </a:p>
          <a:p>
            <a:pPr marL="0" lvl="0" indent="0">
              <a:buNone/>
            </a:pPr>
            <a:endParaRPr lang="en-US" dirty="0" smtClean="0"/>
          </a:p>
        </p:txBody>
      </p:sp>
      <p:sp>
        <p:nvSpPr>
          <p:cNvPr id="7" name="Content Placeholder 6"/>
          <p:cNvSpPr>
            <a:spLocks noGrp="1"/>
          </p:cNvSpPr>
          <p:nvPr>
            <p:ph sz="half" idx="2"/>
          </p:nvPr>
        </p:nvSpPr>
        <p:spPr>
          <a:xfrm>
            <a:off x="5202455" y="1169469"/>
            <a:ext cx="6151345" cy="4663440"/>
          </a:xfrm>
        </p:spPr>
        <p:txBody>
          <a:bodyPr>
            <a:normAutofit fontScale="55000" lnSpcReduction="20000"/>
          </a:bodyPr>
          <a:lstStyle/>
          <a:p>
            <a:pPr lvl="0">
              <a:lnSpc>
                <a:spcPct val="120000"/>
              </a:lnSpc>
            </a:pPr>
            <a:r>
              <a:rPr lang="en-US" sz="3600" dirty="0"/>
              <a:t>Rapid endogenous changes</a:t>
            </a:r>
          </a:p>
          <a:p>
            <a:pPr lvl="0">
              <a:lnSpc>
                <a:spcPct val="120000"/>
              </a:lnSpc>
            </a:pPr>
            <a:r>
              <a:rPr lang="en-US" sz="3600" dirty="0"/>
              <a:t>Transmission failures from one generation to the next</a:t>
            </a:r>
          </a:p>
          <a:p>
            <a:pPr lvl="0">
              <a:lnSpc>
                <a:spcPct val="120000"/>
              </a:lnSpc>
            </a:pPr>
            <a:r>
              <a:rPr lang="en-US" sz="3600" dirty="0"/>
              <a:t>Programs relying on blueprint thinking and easy access to external funds</a:t>
            </a:r>
          </a:p>
          <a:p>
            <a:pPr lvl="0">
              <a:lnSpc>
                <a:spcPct val="120000"/>
              </a:lnSpc>
            </a:pPr>
            <a:r>
              <a:rPr lang="en-US" sz="3600" dirty="0"/>
              <a:t>Corruption and other forms of opportunistic behavior (rent-seeking)</a:t>
            </a:r>
          </a:p>
          <a:p>
            <a:pPr lvl="0">
              <a:lnSpc>
                <a:spcPct val="120000"/>
              </a:lnSpc>
            </a:pPr>
            <a:r>
              <a:rPr lang="en-US" sz="3600" dirty="0"/>
              <a:t>Lack of large-scale (supportive institutions) institutional arrangements related to </a:t>
            </a:r>
          </a:p>
          <a:p>
            <a:pPr lvl="1">
              <a:lnSpc>
                <a:spcPct val="120000"/>
              </a:lnSpc>
            </a:pPr>
            <a:r>
              <a:rPr lang="en-US" sz="2900" dirty="0"/>
              <a:t>reliable information collection, aggregation and dissemination; </a:t>
            </a:r>
          </a:p>
          <a:p>
            <a:pPr lvl="1">
              <a:lnSpc>
                <a:spcPct val="120000"/>
              </a:lnSpc>
            </a:pPr>
            <a:r>
              <a:rPr lang="en-US" sz="2900" dirty="0"/>
              <a:t>fair and low cost conflict-resolution mechanisms; </a:t>
            </a:r>
          </a:p>
          <a:p>
            <a:pPr lvl="1">
              <a:lnSpc>
                <a:spcPct val="120000"/>
              </a:lnSpc>
            </a:pPr>
            <a:r>
              <a:rPr lang="en-US" sz="2900" dirty="0"/>
              <a:t>educational and extension facilities; and </a:t>
            </a:r>
          </a:p>
          <a:p>
            <a:pPr lvl="1">
              <a:lnSpc>
                <a:spcPct val="120000"/>
              </a:lnSpc>
            </a:pPr>
            <a:r>
              <a:rPr lang="en-US" sz="2900" dirty="0"/>
              <a:t>facilities for helping when natural disasters or other major problems occur at a local level. </a:t>
            </a:r>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22</a:t>
            </a:fld>
            <a:endParaRPr lang="en-US"/>
          </a:p>
        </p:txBody>
      </p:sp>
      <p:sp>
        <p:nvSpPr>
          <p:cNvPr id="8" name="TextBox 7"/>
          <p:cNvSpPr txBox="1"/>
          <p:nvPr/>
        </p:nvSpPr>
        <p:spPr>
          <a:xfrm>
            <a:off x="1140592" y="5794409"/>
            <a:ext cx="10213207" cy="369332"/>
          </a:xfrm>
          <a:prstGeom prst="rect">
            <a:avLst/>
          </a:prstGeom>
          <a:noFill/>
        </p:spPr>
        <p:txBody>
          <a:bodyPr wrap="square" rtlCol="0">
            <a:spAutoFit/>
          </a:bodyPr>
          <a:lstStyle/>
          <a:p>
            <a:pPr lvl="0" algn="ctr"/>
            <a:r>
              <a:rPr lang="en-US" dirty="0" smtClean="0"/>
              <a:t>[*E</a:t>
            </a:r>
            <a:r>
              <a:rPr lang="en-US" dirty="0"/>
              <a:t>. </a:t>
            </a:r>
            <a:r>
              <a:rPr lang="en-US" dirty="0" err="1"/>
              <a:t>Ostrom</a:t>
            </a:r>
            <a:r>
              <a:rPr lang="en-US" dirty="0"/>
              <a:t> 2005: 282-3, 272-9, on limits of fully decentralized </a:t>
            </a:r>
            <a:r>
              <a:rPr lang="en-US" dirty="0" smtClean="0"/>
              <a:t>system of resource governance]</a:t>
            </a:r>
            <a:endParaRPr lang="en-US" dirty="0"/>
          </a:p>
        </p:txBody>
      </p:sp>
    </p:spTree>
    <p:extLst>
      <p:ext uri="{BB962C8B-B14F-4D97-AF65-F5344CB8AC3E}">
        <p14:creationId xmlns:p14="http://schemas.microsoft.com/office/powerpoint/2010/main" val="2608765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273"/>
          </a:xfrm>
        </p:spPr>
        <p:txBody>
          <a:bodyPr>
            <a:noAutofit/>
          </a:bodyPr>
          <a:lstStyle/>
          <a:p>
            <a:pPr algn="ctr"/>
            <a:r>
              <a:rPr lang="en-US" sz="3600" dirty="0" smtClean="0">
                <a:latin typeface="Britannic Bold" panose="020B0903060703020204" pitchFamily="34" charset="0"/>
              </a:rPr>
              <a:t>Countervailing Forces in PG Syndromes (2)</a:t>
            </a:r>
            <a:endParaRPr lang="en-US" sz="3600" dirty="0">
              <a:latin typeface="Britannic Bold" panose="020B0903060703020204" pitchFamily="34" charset="0"/>
            </a:endParaRPr>
          </a:p>
        </p:txBody>
      </p:sp>
      <p:graphicFrame>
        <p:nvGraphicFramePr>
          <p:cNvPr id="4" name="Content Placeholder 3"/>
          <p:cNvGraphicFramePr>
            <a:graphicFrameLocks noGrp="1"/>
          </p:cNvGraphicFramePr>
          <p:nvPr>
            <p:ph idx="1"/>
            <p:extLst/>
          </p:nvPr>
        </p:nvGraphicFramePr>
        <p:xfrm>
          <a:off x="697832" y="1039813"/>
          <a:ext cx="10655968" cy="5300102"/>
        </p:xfrm>
        <a:graphic>
          <a:graphicData uri="http://schemas.openxmlformats.org/drawingml/2006/table">
            <a:tbl>
              <a:tblPr firstRow="1" bandRow="1">
                <a:tableStyleId>{C083E6E3-FA7D-4D7B-A595-EF9225AFEA82}</a:tableStyleId>
              </a:tblPr>
              <a:tblGrid>
                <a:gridCol w="2695073">
                  <a:extLst>
                    <a:ext uri="{9D8B030D-6E8A-4147-A177-3AD203B41FA5}">
                      <a16:colId xmlns:a16="http://schemas.microsoft.com/office/drawing/2014/main" val="4151027962"/>
                    </a:ext>
                  </a:extLst>
                </a:gridCol>
                <a:gridCol w="3829371">
                  <a:extLst>
                    <a:ext uri="{9D8B030D-6E8A-4147-A177-3AD203B41FA5}">
                      <a16:colId xmlns:a16="http://schemas.microsoft.com/office/drawing/2014/main" val="1062910099"/>
                    </a:ext>
                  </a:extLst>
                </a:gridCol>
                <a:gridCol w="4131524">
                  <a:extLst>
                    <a:ext uri="{9D8B030D-6E8A-4147-A177-3AD203B41FA5}">
                      <a16:colId xmlns:a16="http://schemas.microsoft.com/office/drawing/2014/main" val="1019590220"/>
                    </a:ext>
                  </a:extLst>
                </a:gridCol>
              </a:tblGrid>
              <a:tr h="686564">
                <a:tc>
                  <a:txBody>
                    <a:bodyPr/>
                    <a:lstStyle/>
                    <a:p>
                      <a:pPr marL="0" marR="0" algn="ctr">
                        <a:spcBef>
                          <a:spcPts val="0"/>
                        </a:spcBef>
                        <a:spcAft>
                          <a:spcPts val="0"/>
                        </a:spcAft>
                      </a:pPr>
                      <a:r>
                        <a:rPr lang="en-US" sz="2000" dirty="0">
                          <a:effectLst/>
                        </a:rPr>
                        <a:t> </a:t>
                      </a:r>
                      <a:r>
                        <a:rPr lang="en-US" sz="2000" dirty="0" smtClean="0">
                          <a:solidFill>
                            <a:srgbClr val="FF0000"/>
                          </a:solidFill>
                          <a:effectLst/>
                        </a:rPr>
                        <a:t>Symbolic Politics</a:t>
                      </a:r>
                      <a:r>
                        <a:rPr lang="en-US" sz="2000" baseline="0" dirty="0" smtClean="0">
                          <a:solidFill>
                            <a:srgbClr val="FF0000"/>
                          </a:solidFill>
                          <a:effectLst/>
                        </a:rPr>
                        <a:t> and H</a:t>
                      </a:r>
                      <a:r>
                        <a:rPr lang="en-US" sz="2000" dirty="0" smtClean="0">
                          <a:solidFill>
                            <a:srgbClr val="FF0000"/>
                          </a:solidFill>
                          <a:effectLst/>
                        </a:rPr>
                        <a:t>yper-Partisanship</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Natural Accumulation of Tendencies &amp; Temptations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Proactive Maintenance of </a:t>
                      </a:r>
                      <a:endParaRPr lang="en-US" sz="2000" dirty="0" smtClean="0">
                        <a:effectLst/>
                      </a:endParaRPr>
                    </a:p>
                    <a:p>
                      <a:pPr marL="0" marR="0" algn="ctr">
                        <a:spcBef>
                          <a:spcPts val="0"/>
                        </a:spcBef>
                        <a:spcAft>
                          <a:spcPts val="0"/>
                        </a:spcAft>
                      </a:pPr>
                      <a:r>
                        <a:rPr lang="en-US" sz="2000" dirty="0" smtClean="0">
                          <a:effectLst/>
                        </a:rPr>
                        <a:t>Polycentric </a:t>
                      </a:r>
                      <a:r>
                        <a:rPr lang="en-US" sz="2000" dirty="0">
                          <a:effectLst/>
                        </a:rPr>
                        <a:t>Governance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393108"/>
                  </a:ext>
                </a:extLst>
              </a:tr>
              <a:tr h="1373128">
                <a:tc>
                  <a:txBody>
                    <a:bodyPr/>
                    <a:lstStyle/>
                    <a:p>
                      <a:pPr marL="0" marR="0">
                        <a:spcBef>
                          <a:spcPts val="0"/>
                        </a:spcBef>
                        <a:spcAft>
                          <a:spcPts val="0"/>
                        </a:spcAft>
                      </a:pPr>
                      <a:r>
                        <a:rPr lang="en-US" sz="2000" i="1" dirty="0">
                          <a:effectLst/>
                        </a:rPr>
                        <a:t>Citizens &amp; Self-Organized Groups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Emotional  identification with political party, refuse to listen to arguments made by those from the “other” side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Respectfully engage with advocates from “the other side,” acknowledge and reinforce common civic values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532744"/>
                  </a:ext>
                </a:extLst>
              </a:tr>
              <a:tr h="1373128">
                <a:tc>
                  <a:txBody>
                    <a:bodyPr/>
                    <a:lstStyle/>
                    <a:p>
                      <a:pPr marL="0" marR="0">
                        <a:spcBef>
                          <a:spcPts val="0"/>
                        </a:spcBef>
                        <a:spcAft>
                          <a:spcPts val="0"/>
                        </a:spcAft>
                      </a:pPr>
                      <a:r>
                        <a:rPr lang="en-US" sz="2000" i="1" dirty="0">
                          <a:effectLst/>
                        </a:rPr>
                        <a:t>Political Leaders &amp; Public Officials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Cater to party extremists, avoid practical compromises, sacrifice common good for partisan advantage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Acknowledge that politics requires compromises, demonstrate their commitment to public service; resist insistent demands of party extremists when needed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373638"/>
                  </a:ext>
                </a:extLst>
              </a:tr>
              <a:tr h="1716410">
                <a:tc>
                  <a:txBody>
                    <a:bodyPr/>
                    <a:lstStyle/>
                    <a:p>
                      <a:pPr marL="0" marR="0">
                        <a:spcBef>
                          <a:spcPts val="0"/>
                        </a:spcBef>
                        <a:spcAft>
                          <a:spcPts val="0"/>
                        </a:spcAft>
                      </a:pPr>
                      <a:r>
                        <a:rPr lang="en-US" sz="2000" i="1" dirty="0">
                          <a:effectLst/>
                        </a:rPr>
                        <a:t>Private Organizations &amp; Professional Associations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Scientists and media shape policy advocacy, science, and news coverage to support partisan positions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Demand that political leaders respect scientific findings, refuse to be co-opted by funding agencies or ideologies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769470"/>
                  </a:ext>
                </a:extLst>
              </a:tr>
            </a:tbl>
          </a:graphicData>
        </a:graphic>
      </p:graphicFrame>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smtClean="0"/>
              <a:t>McGinnis, et al., When is PG Sustainable?</a:t>
            </a:r>
            <a:endParaRPr lang="en-US"/>
          </a:p>
        </p:txBody>
      </p:sp>
      <p:sp>
        <p:nvSpPr>
          <p:cNvPr id="12" name="Slide Number Placeholder 11"/>
          <p:cNvSpPr>
            <a:spLocks noGrp="1"/>
          </p:cNvSpPr>
          <p:nvPr>
            <p:ph type="sldNum" sz="quarter" idx="12"/>
          </p:nvPr>
        </p:nvSpPr>
        <p:spPr/>
        <p:txBody>
          <a:bodyPr/>
          <a:lstStyle/>
          <a:p>
            <a:fld id="{D06D1CD3-662E-40F5-9747-AB9E4A0B12FD}" type="slidenum">
              <a:rPr lang="en-US" smtClean="0"/>
              <a:t>23</a:t>
            </a:fld>
            <a:endParaRPr lang="en-US"/>
          </a:p>
        </p:txBody>
      </p:sp>
    </p:spTree>
    <p:extLst>
      <p:ext uri="{BB962C8B-B14F-4D97-AF65-F5344CB8AC3E}">
        <p14:creationId xmlns:p14="http://schemas.microsoft.com/office/powerpoint/2010/main" val="3168853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273"/>
          </a:xfrm>
        </p:spPr>
        <p:txBody>
          <a:bodyPr>
            <a:noAutofit/>
          </a:bodyPr>
          <a:lstStyle/>
          <a:p>
            <a:pPr algn="ctr"/>
            <a:r>
              <a:rPr lang="en-US" sz="3600" dirty="0" smtClean="0">
                <a:latin typeface="Britannic Bold" panose="020B0903060703020204" pitchFamily="34" charset="0"/>
              </a:rPr>
              <a:t>Countervailing Forces in PG Syndromes (3)</a:t>
            </a:r>
            <a:endParaRPr lang="en-US" sz="3600" dirty="0">
              <a:latin typeface="Britannic Bold" panose="020B0903060703020204" pitchFamily="34" charset="0"/>
            </a:endParaRPr>
          </a:p>
        </p:txBody>
      </p:sp>
      <p:graphicFrame>
        <p:nvGraphicFramePr>
          <p:cNvPr id="4" name="Content Placeholder 3"/>
          <p:cNvGraphicFramePr>
            <a:graphicFrameLocks noGrp="1"/>
          </p:cNvGraphicFramePr>
          <p:nvPr>
            <p:ph idx="1"/>
            <p:extLst/>
          </p:nvPr>
        </p:nvGraphicFramePr>
        <p:xfrm>
          <a:off x="697832" y="1039813"/>
          <a:ext cx="10655968" cy="5377066"/>
        </p:xfrm>
        <a:graphic>
          <a:graphicData uri="http://schemas.openxmlformats.org/drawingml/2006/table">
            <a:tbl>
              <a:tblPr firstRow="1" bandRow="1">
                <a:tableStyleId>{C083E6E3-FA7D-4D7B-A595-EF9225AFEA82}</a:tableStyleId>
              </a:tblPr>
              <a:tblGrid>
                <a:gridCol w="2695073">
                  <a:extLst>
                    <a:ext uri="{9D8B030D-6E8A-4147-A177-3AD203B41FA5}">
                      <a16:colId xmlns:a16="http://schemas.microsoft.com/office/drawing/2014/main" val="4151027962"/>
                    </a:ext>
                  </a:extLst>
                </a:gridCol>
                <a:gridCol w="3829371">
                  <a:extLst>
                    <a:ext uri="{9D8B030D-6E8A-4147-A177-3AD203B41FA5}">
                      <a16:colId xmlns:a16="http://schemas.microsoft.com/office/drawing/2014/main" val="1062910099"/>
                    </a:ext>
                  </a:extLst>
                </a:gridCol>
                <a:gridCol w="4131524">
                  <a:extLst>
                    <a:ext uri="{9D8B030D-6E8A-4147-A177-3AD203B41FA5}">
                      <a16:colId xmlns:a16="http://schemas.microsoft.com/office/drawing/2014/main" val="1019590220"/>
                    </a:ext>
                  </a:extLst>
                </a:gridCol>
              </a:tblGrid>
              <a:tr h="686564">
                <a:tc>
                  <a:txBody>
                    <a:bodyPr/>
                    <a:lstStyle/>
                    <a:p>
                      <a:pPr marL="0" marR="0" algn="ctr">
                        <a:spcBef>
                          <a:spcPts val="0"/>
                        </a:spcBef>
                        <a:spcAft>
                          <a:spcPts val="0"/>
                        </a:spcAft>
                      </a:pPr>
                      <a:r>
                        <a:rPr lang="en-US" sz="2000" dirty="0" smtClean="0">
                          <a:solidFill>
                            <a:srgbClr val="FF0000"/>
                          </a:solidFill>
                          <a:effectLst/>
                        </a:rPr>
                        <a:t>Exclusion &amp; Institutionalized Inequalities</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Natural Accumulation of Tendencies &amp; Temptations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Proactive Maintenance of </a:t>
                      </a:r>
                      <a:endParaRPr lang="en-US" sz="2000" dirty="0" smtClean="0">
                        <a:effectLst/>
                      </a:endParaRPr>
                    </a:p>
                    <a:p>
                      <a:pPr marL="0" marR="0" algn="ctr">
                        <a:spcBef>
                          <a:spcPts val="0"/>
                        </a:spcBef>
                        <a:spcAft>
                          <a:spcPts val="0"/>
                        </a:spcAft>
                      </a:pPr>
                      <a:r>
                        <a:rPr lang="en-US" sz="2000" dirty="0" smtClean="0">
                          <a:effectLst/>
                        </a:rPr>
                        <a:t>Polycentric </a:t>
                      </a:r>
                      <a:r>
                        <a:rPr lang="en-US" sz="2000" dirty="0">
                          <a:effectLst/>
                        </a:rPr>
                        <a:t>Governance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393108"/>
                  </a:ext>
                </a:extLst>
              </a:tr>
              <a:tr h="1373128">
                <a:tc>
                  <a:txBody>
                    <a:bodyPr/>
                    <a:lstStyle/>
                    <a:p>
                      <a:pPr marL="0" marR="0">
                        <a:spcBef>
                          <a:spcPts val="0"/>
                        </a:spcBef>
                        <a:spcAft>
                          <a:spcPts val="0"/>
                        </a:spcAft>
                      </a:pPr>
                      <a:r>
                        <a:rPr lang="en-US" sz="2000">
                          <a:effectLst/>
                        </a:rPr>
                        <a:t>Citizens &amp; Self-Organized Groups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Reluctance to consider the potential harm of their own actions on others, especially minority groups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Insist on protection of minority rights; seek information on the harm done on others by their own actions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532744"/>
                  </a:ext>
                </a:extLst>
              </a:tr>
              <a:tr h="1373128">
                <a:tc>
                  <a:txBody>
                    <a:bodyPr/>
                    <a:lstStyle/>
                    <a:p>
                      <a:pPr marL="0" marR="0">
                        <a:spcBef>
                          <a:spcPts val="0"/>
                        </a:spcBef>
                        <a:spcAft>
                          <a:spcPts val="0"/>
                        </a:spcAft>
                      </a:pPr>
                      <a:r>
                        <a:rPr lang="en-US" sz="2000">
                          <a:effectLst/>
                        </a:rPr>
                        <a:t>Political Leaders &amp; Public Officials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Write &amp; enforce laws treating social groups differently, reinforce negative images of disadvantaged groups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Facilitate efforts by disadvantaged groups to protect their interests, insist laws treat social groups equally, resist negative images of minorities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373638"/>
                  </a:ext>
                </a:extLst>
              </a:tr>
              <a:tr h="1716410">
                <a:tc>
                  <a:txBody>
                    <a:bodyPr/>
                    <a:lstStyle/>
                    <a:p>
                      <a:pPr marL="0" marR="0">
                        <a:spcBef>
                          <a:spcPts val="0"/>
                        </a:spcBef>
                        <a:spcAft>
                          <a:spcPts val="0"/>
                        </a:spcAft>
                      </a:pPr>
                      <a:r>
                        <a:rPr lang="en-US" sz="2000">
                          <a:effectLst/>
                        </a:rPr>
                        <a:t>Private Organizations &amp; Professional Associations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Media &amp; scientists frame news and research findings to reinforce social prejudices; Resist efforts to increase social diversity within their profession;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Moral entrepreneurs: mobilize for reforms that treat all groups equally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769470"/>
                  </a:ext>
                </a:extLst>
              </a:tr>
            </a:tbl>
          </a:graphicData>
        </a:graphic>
      </p:graphicFrame>
      <p:sp>
        <p:nvSpPr>
          <p:cNvPr id="10" name="Date Placeholder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294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273"/>
          </a:xfrm>
        </p:spPr>
        <p:txBody>
          <a:bodyPr>
            <a:noAutofit/>
          </a:bodyPr>
          <a:lstStyle/>
          <a:p>
            <a:pPr algn="ctr"/>
            <a:r>
              <a:rPr lang="en-US" sz="3600" dirty="0" smtClean="0">
                <a:latin typeface="Britannic Bold" panose="020B0903060703020204" pitchFamily="34" charset="0"/>
              </a:rPr>
              <a:t>Countervailing Forces in PG Syndromes (4)</a:t>
            </a:r>
            <a:endParaRPr lang="en-US" sz="3600" dirty="0">
              <a:latin typeface="Britannic Bold" panose="020B09030607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2868482"/>
              </p:ext>
            </p:extLst>
          </p:nvPr>
        </p:nvGraphicFramePr>
        <p:xfrm>
          <a:off x="697832" y="1039813"/>
          <a:ext cx="10655968" cy="5149230"/>
        </p:xfrm>
        <a:graphic>
          <a:graphicData uri="http://schemas.openxmlformats.org/drawingml/2006/table">
            <a:tbl>
              <a:tblPr firstRow="1" bandRow="1">
                <a:tableStyleId>{C083E6E3-FA7D-4D7B-A595-EF9225AFEA82}</a:tableStyleId>
              </a:tblPr>
              <a:tblGrid>
                <a:gridCol w="2695073">
                  <a:extLst>
                    <a:ext uri="{9D8B030D-6E8A-4147-A177-3AD203B41FA5}">
                      <a16:colId xmlns:a16="http://schemas.microsoft.com/office/drawing/2014/main" val="4151027962"/>
                    </a:ext>
                  </a:extLst>
                </a:gridCol>
                <a:gridCol w="3829371">
                  <a:extLst>
                    <a:ext uri="{9D8B030D-6E8A-4147-A177-3AD203B41FA5}">
                      <a16:colId xmlns:a16="http://schemas.microsoft.com/office/drawing/2014/main" val="1062910099"/>
                    </a:ext>
                  </a:extLst>
                </a:gridCol>
                <a:gridCol w="4131524">
                  <a:extLst>
                    <a:ext uri="{9D8B030D-6E8A-4147-A177-3AD203B41FA5}">
                      <a16:colId xmlns:a16="http://schemas.microsoft.com/office/drawing/2014/main" val="1019590220"/>
                    </a:ext>
                  </a:extLst>
                </a:gridCol>
              </a:tblGrid>
              <a:tr h="686564">
                <a:tc>
                  <a:txBody>
                    <a:bodyPr/>
                    <a:lstStyle/>
                    <a:p>
                      <a:pPr marL="0" marR="0" algn="ctr">
                        <a:spcBef>
                          <a:spcPts val="0"/>
                        </a:spcBef>
                        <a:spcAft>
                          <a:spcPts val="0"/>
                        </a:spcAft>
                      </a:pPr>
                      <a:r>
                        <a:rPr lang="en-US" sz="2000" dirty="0">
                          <a:effectLst/>
                        </a:rPr>
                        <a:t> </a:t>
                      </a:r>
                      <a:r>
                        <a:rPr lang="en-US" sz="2000" dirty="0" smtClean="0">
                          <a:solidFill>
                            <a:srgbClr val="FF0000"/>
                          </a:solidFill>
                          <a:effectLst/>
                        </a:rPr>
                        <a:t>Rent-Seeking &amp; Pervasive Corruption</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Natural Accumulation of Tendencies &amp; Temptations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Proactive Maintenance of </a:t>
                      </a:r>
                      <a:endParaRPr lang="en-US" sz="2000" dirty="0" smtClean="0">
                        <a:effectLst/>
                      </a:endParaRPr>
                    </a:p>
                    <a:p>
                      <a:pPr marL="0" marR="0" algn="ctr">
                        <a:spcBef>
                          <a:spcPts val="0"/>
                        </a:spcBef>
                        <a:spcAft>
                          <a:spcPts val="0"/>
                        </a:spcAft>
                      </a:pPr>
                      <a:r>
                        <a:rPr lang="en-US" sz="2000" dirty="0" smtClean="0">
                          <a:effectLst/>
                        </a:rPr>
                        <a:t>Polycentric </a:t>
                      </a:r>
                      <a:r>
                        <a:rPr lang="en-US" sz="2000" dirty="0">
                          <a:effectLst/>
                        </a:rPr>
                        <a:t>Governance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393108"/>
                  </a:ext>
                </a:extLst>
              </a:tr>
              <a:tr h="1373128">
                <a:tc>
                  <a:txBody>
                    <a:bodyPr/>
                    <a:lstStyle/>
                    <a:p>
                      <a:pPr marL="0" marR="0">
                        <a:spcBef>
                          <a:spcPts val="0"/>
                        </a:spcBef>
                        <a:spcAft>
                          <a:spcPts val="0"/>
                        </a:spcAft>
                      </a:pPr>
                      <a:r>
                        <a:rPr lang="en-US" sz="2000">
                          <a:effectLst/>
                        </a:rPr>
                        <a:t>Citizens &amp; Self-Organized Groups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Focus on political issues with direct impact on their own situation, even if programs waste society’s resources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Recognize particularistic benefits (farm subsidies, etc.) can have detrimental effects on society as a whole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532744"/>
                  </a:ext>
                </a:extLst>
              </a:tr>
              <a:tr h="1373128">
                <a:tc>
                  <a:txBody>
                    <a:bodyPr/>
                    <a:lstStyle/>
                    <a:p>
                      <a:pPr marL="0" marR="0">
                        <a:spcBef>
                          <a:spcPts val="0"/>
                        </a:spcBef>
                        <a:spcAft>
                          <a:spcPts val="0"/>
                        </a:spcAft>
                      </a:pPr>
                      <a:r>
                        <a:rPr lang="en-US" sz="2000">
                          <a:effectLst/>
                        </a:rPr>
                        <a:t>Political Leaders &amp; Public Officials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Use policy details to reward special interest groups willing to provide campaign support to them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Protect and encourage whistle-blowers who reveal corrupt or inappropriate deals with private actors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373638"/>
                  </a:ext>
                </a:extLst>
              </a:tr>
              <a:tr h="1716410">
                <a:tc>
                  <a:txBody>
                    <a:bodyPr/>
                    <a:lstStyle/>
                    <a:p>
                      <a:pPr marL="0" marR="0">
                        <a:spcBef>
                          <a:spcPts val="0"/>
                        </a:spcBef>
                        <a:spcAft>
                          <a:spcPts val="0"/>
                        </a:spcAft>
                      </a:pPr>
                      <a:r>
                        <a:rPr lang="en-US" sz="2000" dirty="0">
                          <a:effectLst/>
                        </a:rPr>
                        <a:t>Private Organizations </a:t>
                      </a:r>
                      <a:endParaRPr lang="en-US" sz="2000" dirty="0" smtClean="0">
                        <a:effectLst/>
                      </a:endParaRPr>
                    </a:p>
                    <a:p>
                      <a:pPr marL="0" marR="0">
                        <a:spcBef>
                          <a:spcPts val="0"/>
                        </a:spcBef>
                        <a:spcAft>
                          <a:spcPts val="0"/>
                        </a:spcAft>
                      </a:pPr>
                      <a:r>
                        <a:rPr lang="en-US" sz="2000" dirty="0" smtClean="0">
                          <a:effectLst/>
                        </a:rPr>
                        <a:t>&amp; </a:t>
                      </a:r>
                      <a:r>
                        <a:rPr lang="en-US" sz="2000" dirty="0">
                          <a:effectLst/>
                        </a:rPr>
                        <a:t>Professional Associations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a:effectLst/>
                        </a:rPr>
                        <a:t>Engage with public officials to “capture” (or co-opt) the making and enforcement of all laws and regulations affecting their profession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Acknowledge tradeoffs required when a policy domain has important effects on other parts of society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769470"/>
                  </a:ext>
                </a:extLst>
              </a:tr>
            </a:tbl>
          </a:graphicData>
        </a:graphic>
      </p:graphicFrame>
      <p:sp>
        <p:nvSpPr>
          <p:cNvPr id="10" name="Date Placeholder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68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273"/>
          </a:xfrm>
        </p:spPr>
        <p:txBody>
          <a:bodyPr>
            <a:noAutofit/>
          </a:bodyPr>
          <a:lstStyle/>
          <a:p>
            <a:pPr algn="ctr"/>
            <a:r>
              <a:rPr lang="en-US" sz="3600" dirty="0" smtClean="0">
                <a:latin typeface="Britannic Bold" panose="020B0903060703020204" pitchFamily="34" charset="0"/>
              </a:rPr>
              <a:t>Countervailing Forces in PG Syndromes (5)</a:t>
            </a:r>
            <a:endParaRPr lang="en-US" sz="3600" dirty="0">
              <a:latin typeface="Britannic Bold" panose="020B09030607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6376289"/>
              </p:ext>
            </p:extLst>
          </p:nvPr>
        </p:nvGraphicFramePr>
        <p:xfrm>
          <a:off x="697832" y="1039813"/>
          <a:ext cx="10655968" cy="5149230"/>
        </p:xfrm>
        <a:graphic>
          <a:graphicData uri="http://schemas.openxmlformats.org/drawingml/2006/table">
            <a:tbl>
              <a:tblPr firstRow="1" bandRow="1">
                <a:tableStyleId>{C083E6E3-FA7D-4D7B-A595-EF9225AFEA82}</a:tableStyleId>
              </a:tblPr>
              <a:tblGrid>
                <a:gridCol w="2695073">
                  <a:extLst>
                    <a:ext uri="{9D8B030D-6E8A-4147-A177-3AD203B41FA5}">
                      <a16:colId xmlns:a16="http://schemas.microsoft.com/office/drawing/2014/main" val="4151027962"/>
                    </a:ext>
                  </a:extLst>
                </a:gridCol>
                <a:gridCol w="3829371">
                  <a:extLst>
                    <a:ext uri="{9D8B030D-6E8A-4147-A177-3AD203B41FA5}">
                      <a16:colId xmlns:a16="http://schemas.microsoft.com/office/drawing/2014/main" val="1062910099"/>
                    </a:ext>
                  </a:extLst>
                </a:gridCol>
                <a:gridCol w="4131524">
                  <a:extLst>
                    <a:ext uri="{9D8B030D-6E8A-4147-A177-3AD203B41FA5}">
                      <a16:colId xmlns:a16="http://schemas.microsoft.com/office/drawing/2014/main" val="1019590220"/>
                    </a:ext>
                  </a:extLst>
                </a:gridCol>
              </a:tblGrid>
              <a:tr h="686564">
                <a:tc>
                  <a:txBody>
                    <a:bodyPr/>
                    <a:lstStyle/>
                    <a:p>
                      <a:pPr marL="0" marR="0" algn="ctr">
                        <a:spcBef>
                          <a:spcPts val="0"/>
                        </a:spcBef>
                        <a:spcAft>
                          <a:spcPts val="0"/>
                        </a:spcAft>
                      </a:pPr>
                      <a:r>
                        <a:rPr lang="en-US" sz="2000" dirty="0" smtClean="0">
                          <a:solidFill>
                            <a:srgbClr val="FF0000"/>
                          </a:solidFill>
                          <a:effectLst/>
                        </a:rPr>
                        <a:t>Over-Centralized and Authoritarian</a:t>
                      </a:r>
                      <a:r>
                        <a:rPr lang="en-US" sz="2000" baseline="0" dirty="0" smtClean="0">
                          <a:solidFill>
                            <a:srgbClr val="FF0000"/>
                          </a:solidFill>
                          <a:effectLst/>
                        </a:rPr>
                        <a:t> Rule</a:t>
                      </a:r>
                      <a:endPar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Natural Accumulation of Tendencies &amp; Temptations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000" dirty="0">
                          <a:effectLst/>
                        </a:rPr>
                        <a:t>Proactive Maintenance of </a:t>
                      </a:r>
                      <a:endParaRPr lang="en-US" sz="2000" dirty="0" smtClean="0">
                        <a:effectLst/>
                      </a:endParaRPr>
                    </a:p>
                    <a:p>
                      <a:pPr marL="0" marR="0" algn="ctr">
                        <a:spcBef>
                          <a:spcPts val="0"/>
                        </a:spcBef>
                        <a:spcAft>
                          <a:spcPts val="0"/>
                        </a:spcAft>
                      </a:pPr>
                      <a:r>
                        <a:rPr lang="en-US" sz="2000" dirty="0" smtClean="0">
                          <a:effectLst/>
                        </a:rPr>
                        <a:t>Polycentric </a:t>
                      </a:r>
                      <a:r>
                        <a:rPr lang="en-US" sz="2000" dirty="0">
                          <a:effectLst/>
                        </a:rPr>
                        <a:t>Governance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393108"/>
                  </a:ext>
                </a:extLst>
              </a:tr>
              <a:tr h="1373128">
                <a:tc>
                  <a:txBody>
                    <a:bodyPr/>
                    <a:lstStyle/>
                    <a:p>
                      <a:pPr marL="0" marR="0">
                        <a:spcBef>
                          <a:spcPts val="0"/>
                        </a:spcBef>
                        <a:spcAft>
                          <a:spcPts val="0"/>
                        </a:spcAft>
                      </a:pPr>
                      <a:r>
                        <a:rPr lang="en-US" sz="2000">
                          <a:effectLst/>
                        </a:rPr>
                        <a:t>Citizens &amp; Self-Organized Groups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Easy to let others take care of politics, and to raise</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expectations for more benefits from programs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Demand continued rights</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of freedom of expression and access to information on public officials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532744"/>
                  </a:ext>
                </a:extLst>
              </a:tr>
              <a:tr h="1373128">
                <a:tc>
                  <a:txBody>
                    <a:bodyPr/>
                    <a:lstStyle/>
                    <a:p>
                      <a:pPr marL="0" marR="0">
                        <a:spcBef>
                          <a:spcPts val="0"/>
                        </a:spcBef>
                        <a:spcAft>
                          <a:spcPts val="0"/>
                        </a:spcAft>
                      </a:pPr>
                      <a:r>
                        <a:rPr lang="en-US" sz="2000">
                          <a:effectLst/>
                        </a:rPr>
                        <a:t>Political Leaders &amp; Public Officials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Follow incentives to accumulate power needed to meet public expectations,</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and hide as much information as possible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Respect</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constitutional controls on exercise of power and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373638"/>
                  </a:ext>
                </a:extLst>
              </a:tr>
              <a:tr h="1716410">
                <a:tc>
                  <a:txBody>
                    <a:bodyPr/>
                    <a:lstStyle/>
                    <a:p>
                      <a:pPr marL="0" marR="0">
                        <a:spcBef>
                          <a:spcPts val="0"/>
                        </a:spcBef>
                        <a:spcAft>
                          <a:spcPts val="0"/>
                        </a:spcAft>
                      </a:pPr>
                      <a:r>
                        <a:rPr lang="en-US" sz="2000">
                          <a:effectLst/>
                        </a:rPr>
                        <a:t>Private Organizations &amp; Professional Associations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Prefer</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stability and predictability of laws and regulations, wiling to let political leaders hide information from public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Emphasize their willingness to</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let public know details about their activities,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769470"/>
                  </a:ext>
                </a:extLst>
              </a:tr>
            </a:tbl>
          </a:graphicData>
        </a:graphic>
      </p:graphicFrame>
      <p:sp>
        <p:nvSpPr>
          <p:cNvPr id="10" name="Date Placeholder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762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72273"/>
          </a:xfrm>
        </p:spPr>
        <p:txBody>
          <a:bodyPr>
            <a:noAutofit/>
          </a:bodyPr>
          <a:lstStyle/>
          <a:p>
            <a:pPr algn="ctr"/>
            <a:r>
              <a:rPr lang="en-US" sz="3600" dirty="0" smtClean="0">
                <a:latin typeface="Britannic Bold" panose="020B0903060703020204" pitchFamily="34" charset="0"/>
              </a:rPr>
              <a:t>Countervailing Forces in PG Syndromes (6)</a:t>
            </a:r>
            <a:endParaRPr lang="en-US" sz="3600" dirty="0">
              <a:latin typeface="Britannic Bold" panose="020B0903060703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3049221"/>
              </p:ext>
            </p:extLst>
          </p:nvPr>
        </p:nvGraphicFramePr>
        <p:xfrm>
          <a:off x="697832" y="905059"/>
          <a:ext cx="10655968" cy="5561418"/>
        </p:xfrm>
        <a:graphic>
          <a:graphicData uri="http://schemas.openxmlformats.org/drawingml/2006/table">
            <a:tbl>
              <a:tblPr firstRow="1" bandRow="1">
                <a:tableStyleId>{C083E6E3-FA7D-4D7B-A595-EF9225AFEA82}</a:tableStyleId>
              </a:tblPr>
              <a:tblGrid>
                <a:gridCol w="2030930">
                  <a:extLst>
                    <a:ext uri="{9D8B030D-6E8A-4147-A177-3AD203B41FA5}">
                      <a16:colId xmlns:a16="http://schemas.microsoft.com/office/drawing/2014/main" val="4151027962"/>
                    </a:ext>
                  </a:extLst>
                </a:gridCol>
                <a:gridCol w="4220678">
                  <a:extLst>
                    <a:ext uri="{9D8B030D-6E8A-4147-A177-3AD203B41FA5}">
                      <a16:colId xmlns:a16="http://schemas.microsoft.com/office/drawing/2014/main" val="1062910099"/>
                    </a:ext>
                  </a:extLst>
                </a:gridCol>
                <a:gridCol w="4404360">
                  <a:extLst>
                    <a:ext uri="{9D8B030D-6E8A-4147-A177-3AD203B41FA5}">
                      <a16:colId xmlns:a16="http://schemas.microsoft.com/office/drawing/2014/main" val="1019590220"/>
                    </a:ext>
                  </a:extLst>
                </a:gridCol>
              </a:tblGrid>
              <a:tr h="553168">
                <a:tc>
                  <a:txBody>
                    <a:bodyPr/>
                    <a:lstStyle/>
                    <a:p>
                      <a:pPr marL="0" marR="0" algn="ctr">
                        <a:spcBef>
                          <a:spcPts val="0"/>
                        </a:spcBef>
                        <a:spcAft>
                          <a:spcPts val="0"/>
                        </a:spcAft>
                      </a:pPr>
                      <a:r>
                        <a:rPr lang="en-US" sz="1800" dirty="0" smtClean="0">
                          <a:solidFill>
                            <a:srgbClr val="FF0000"/>
                          </a:solidFill>
                          <a:effectLst/>
                        </a:rPr>
                        <a:t>Hollowed</a:t>
                      </a:r>
                      <a:r>
                        <a:rPr lang="en-US" sz="1800" baseline="0" dirty="0" smtClean="0">
                          <a:solidFill>
                            <a:srgbClr val="FF0000"/>
                          </a:solidFill>
                          <a:effectLst/>
                        </a:rPr>
                        <a:t> Out or Technocratic Gov.</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Natural Accumulation of </a:t>
                      </a:r>
                      <a:endParaRPr lang="en-US" sz="1600" dirty="0" smtClean="0">
                        <a:effectLst/>
                      </a:endParaRPr>
                    </a:p>
                    <a:p>
                      <a:pPr marL="0" marR="0" algn="ctr">
                        <a:spcBef>
                          <a:spcPts val="0"/>
                        </a:spcBef>
                        <a:spcAft>
                          <a:spcPts val="0"/>
                        </a:spcAft>
                      </a:pPr>
                      <a:r>
                        <a:rPr lang="en-US" sz="1600" dirty="0" smtClean="0">
                          <a:effectLst/>
                        </a:rPr>
                        <a:t>Tendencies </a:t>
                      </a:r>
                      <a:r>
                        <a:rPr lang="en-US" sz="1600" dirty="0">
                          <a:effectLst/>
                        </a:rPr>
                        <a:t>&amp; Temptations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Proactive Maintenance of </a:t>
                      </a:r>
                      <a:endParaRPr lang="en-US" sz="1600" dirty="0" smtClean="0">
                        <a:effectLst/>
                      </a:endParaRPr>
                    </a:p>
                    <a:p>
                      <a:pPr marL="0" marR="0" algn="ctr">
                        <a:spcBef>
                          <a:spcPts val="0"/>
                        </a:spcBef>
                        <a:spcAft>
                          <a:spcPts val="0"/>
                        </a:spcAft>
                      </a:pPr>
                      <a:r>
                        <a:rPr lang="en-US" sz="1600" dirty="0" smtClean="0">
                          <a:effectLst/>
                        </a:rPr>
                        <a:t>Polycentric </a:t>
                      </a:r>
                      <a:r>
                        <a:rPr lang="en-US" sz="1600" dirty="0">
                          <a:effectLst/>
                        </a:rPr>
                        <a:t>Governance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4393108"/>
                  </a:ext>
                </a:extLst>
              </a:tr>
              <a:tr h="1373128">
                <a:tc>
                  <a:txBody>
                    <a:bodyPr/>
                    <a:lstStyle/>
                    <a:p>
                      <a:pPr marL="0" marR="0">
                        <a:spcBef>
                          <a:spcPts val="0"/>
                        </a:spcBef>
                        <a:spcAft>
                          <a:spcPts val="0"/>
                        </a:spcAft>
                      </a:pPr>
                      <a:r>
                        <a:rPr lang="en-US" sz="2000">
                          <a:effectLst/>
                        </a:rPr>
                        <a:t>Citizens &amp; Self-Organized Groups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Defer to experts on technical questions, eagerly adopt new tech and accept its social consequences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Ignore politics as much as possible and take full advantage of public programs as currently operating; reward </a:t>
                      </a:r>
                      <a:r>
                        <a:rPr lang="en-US" sz="1200" dirty="0" smtClean="0">
                          <a:effectLst/>
                        </a:rPr>
                        <a:t>elected representatives </a:t>
                      </a:r>
                      <a:r>
                        <a:rPr lang="en-US" sz="1200" dirty="0">
                          <a:effectLst/>
                        </a:rPr>
                        <a:t>for “bringing pork” back home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Support public officials who allow private parties to determine policy &amp; don’t even try to hold either group accountable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Focus on single-issue politics, don’t consider consequences on other issues, avoid potential compromises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a:effectLst/>
                        </a:rPr>
                        <a:t>Insist that tech companies are responsible corporate citizens that respect privacy and other social concerns</a:t>
                      </a:r>
                      <a:endParaRPr lang="en-US" sz="1600">
                        <a:effectLst/>
                      </a:endParaRPr>
                    </a:p>
                    <a:p>
                      <a:pPr marL="342900" marR="0" lvl="0" indent="-342900">
                        <a:spcBef>
                          <a:spcPts val="0"/>
                        </a:spcBef>
                        <a:spcAft>
                          <a:spcPts val="0"/>
                        </a:spcAft>
                        <a:buFont typeface="Symbol" panose="05050102010706020507" pitchFamily="18" charset="2"/>
                        <a:buChar char=""/>
                      </a:pPr>
                      <a:r>
                        <a:rPr lang="en-US" sz="1200">
                          <a:effectLst/>
                        </a:rPr>
                        <a:t>Stand up for their values when they are neglected or undermined by public officials</a:t>
                      </a:r>
                      <a:endParaRPr lang="en-US" sz="1600">
                        <a:effectLst/>
                      </a:endParaRPr>
                    </a:p>
                    <a:p>
                      <a:pPr marL="342900" marR="0" lvl="0" indent="-342900">
                        <a:spcBef>
                          <a:spcPts val="0"/>
                        </a:spcBef>
                        <a:spcAft>
                          <a:spcPts val="0"/>
                        </a:spcAft>
                        <a:buFont typeface="Symbol" panose="05050102010706020507" pitchFamily="18" charset="2"/>
                        <a:buChar char=""/>
                      </a:pPr>
                      <a:r>
                        <a:rPr lang="en-US" sz="1200">
                          <a:effectLst/>
                        </a:rPr>
                        <a:t>Hold public officials accountable for actions of the private actors to whom they delegate authority, and insist that results serve the public interest</a:t>
                      </a:r>
                      <a:endParaRPr lang="en-US" sz="1600">
                        <a:effectLst/>
                      </a:endParaRPr>
                    </a:p>
                    <a:p>
                      <a:pPr marL="342900" marR="0" lvl="0" indent="-342900">
                        <a:spcBef>
                          <a:spcPts val="0"/>
                        </a:spcBef>
                        <a:spcAft>
                          <a:spcPts val="0"/>
                        </a:spcAft>
                        <a:buFont typeface="Symbol" panose="05050102010706020507" pitchFamily="18" charset="2"/>
                        <a:buChar char=""/>
                      </a:pPr>
                      <a:r>
                        <a:rPr lang="en-US" sz="1200">
                          <a:effectLst/>
                        </a:rPr>
                        <a:t>Look beyond narrow interests to consider what’s needed for society as a whole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8532744"/>
                  </a:ext>
                </a:extLst>
              </a:tr>
              <a:tr h="1373128">
                <a:tc>
                  <a:txBody>
                    <a:bodyPr/>
                    <a:lstStyle/>
                    <a:p>
                      <a:pPr marL="0" marR="0">
                        <a:spcBef>
                          <a:spcPts val="0"/>
                        </a:spcBef>
                        <a:spcAft>
                          <a:spcPts val="0"/>
                        </a:spcAft>
                      </a:pPr>
                      <a:r>
                        <a:rPr lang="en-US" sz="2000">
                          <a:effectLst/>
                        </a:rPr>
                        <a:t>Political Leaders &amp; Public Officials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Defer to technical experts and avoid dealing with genuine conflicts generated by different technologies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Delegate more and more public authority to private partners in governance, and protect them from public scrutiny; evaluate performance on realizing cost savings, no matter how poor the outcomes otherwise</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Avoid confronting really tough, big problems that require coordination of diverse &amp; powerful interests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Support research and development of new technical capacities to better serve the public interest</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Maintain close supervision of all private partners engaged in policy implementation, and publicize any resulting scandals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Articulate the “vision thing” to the public, to put specific controversies in a broader social context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3373638"/>
                  </a:ext>
                </a:extLst>
              </a:tr>
              <a:tr h="1716410">
                <a:tc>
                  <a:txBody>
                    <a:bodyPr/>
                    <a:lstStyle/>
                    <a:p>
                      <a:pPr marL="0" marR="0">
                        <a:spcBef>
                          <a:spcPts val="0"/>
                        </a:spcBef>
                        <a:spcAft>
                          <a:spcPts val="0"/>
                        </a:spcAft>
                      </a:pPr>
                      <a:r>
                        <a:rPr lang="en-US" sz="2000">
                          <a:effectLst/>
                        </a:rPr>
                        <a:t>Private Organizations &amp; Professional Associations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Follow professional norms, no matter how far removed from widely shared social norms and values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Partner with public officials and use expertise to implement policies that serve their profession’s interests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Epistemic communities in separate professions govern themselves and ignore consequences on society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200" dirty="0">
                          <a:effectLst/>
                        </a:rPr>
                        <a:t>Acknowledge how much their products effect environmental conditions and social interactions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Approach questions of technological impact on society from a humble perspective, and listen to others’ views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Resist temptation to take advantage of their delegated positions of public authority, provide service to the public as good as they do their most valued customers</a:t>
                      </a:r>
                      <a:endParaRPr lang="en-US" sz="1600" dirty="0">
                        <a:effectLst/>
                      </a:endParaRPr>
                    </a:p>
                    <a:p>
                      <a:pPr marL="342900" marR="0" lvl="0" indent="-342900">
                        <a:spcBef>
                          <a:spcPts val="0"/>
                        </a:spcBef>
                        <a:spcAft>
                          <a:spcPts val="0"/>
                        </a:spcAft>
                        <a:buFont typeface="Symbol" panose="05050102010706020507" pitchFamily="18" charset="2"/>
                        <a:buChar char=""/>
                      </a:pPr>
                      <a:r>
                        <a:rPr lang="en-US" sz="1200" dirty="0">
                          <a:effectLst/>
                        </a:rPr>
                        <a:t>Engage in cross-disciplinary research and management teams in order to broaden their horizons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8769470"/>
                  </a:ext>
                </a:extLst>
              </a:tr>
            </a:tbl>
          </a:graphicData>
        </a:graphic>
      </p:graphicFrame>
      <p:sp>
        <p:nvSpPr>
          <p:cNvPr id="10" name="Date Placeholder 9"/>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9/14/2020</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Footer Placeholder 10"/>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McGinnis, et al., When is PG Sustainable?</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6D1CD3-662E-40F5-9747-AB9E4A0B12F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189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17717"/>
          </a:xfrm>
        </p:spPr>
        <p:txBody>
          <a:bodyPr>
            <a:normAutofit/>
          </a:bodyPr>
          <a:lstStyle/>
          <a:p>
            <a:pPr algn="ctr"/>
            <a:r>
              <a:rPr lang="en-US" sz="3600" dirty="0" smtClean="0">
                <a:latin typeface="Britannic Bold" panose="020B0903060703020204" pitchFamily="34" charset="0"/>
              </a:rPr>
              <a:t>Preliminary Findings from Literature Review</a:t>
            </a:r>
            <a:endParaRPr lang="en-US" sz="3600" dirty="0">
              <a:latin typeface="Britannic Bold" panose="020B0903060703020204" pitchFamily="34" charset="0"/>
            </a:endParaRPr>
          </a:p>
        </p:txBody>
      </p:sp>
      <p:sp>
        <p:nvSpPr>
          <p:cNvPr id="3" name="Content Placeholder 2"/>
          <p:cNvSpPr>
            <a:spLocks noGrp="1"/>
          </p:cNvSpPr>
          <p:nvPr>
            <p:ph idx="1"/>
          </p:nvPr>
        </p:nvSpPr>
        <p:spPr>
          <a:xfrm>
            <a:off x="838200" y="1082842"/>
            <a:ext cx="10515600" cy="5273508"/>
          </a:xfrm>
        </p:spPr>
        <p:txBody>
          <a:bodyPr>
            <a:normAutofit/>
          </a:bodyPr>
          <a:lstStyle/>
          <a:p>
            <a:r>
              <a:rPr lang="en-US" dirty="0" smtClean="0"/>
              <a:t>Scholarly interest in polycentricity is </a:t>
            </a:r>
            <a:r>
              <a:rPr lang="en-US" u="sng" dirty="0" smtClean="0"/>
              <a:t>burgeoning</a:t>
            </a:r>
            <a:r>
              <a:rPr lang="en-US" dirty="0" smtClean="0"/>
              <a:t> &amp; </a:t>
            </a:r>
            <a:r>
              <a:rPr lang="en-US" u="sng" dirty="0" smtClean="0"/>
              <a:t>broadening</a:t>
            </a:r>
          </a:p>
          <a:p>
            <a:r>
              <a:rPr lang="en-US" dirty="0" smtClean="0"/>
              <a:t>Studies </a:t>
            </a:r>
            <a:r>
              <a:rPr lang="en-US" u="sng" dirty="0" smtClean="0"/>
              <a:t>acknowledge challenges</a:t>
            </a:r>
            <a:r>
              <a:rPr lang="en-US" dirty="0" smtClean="0"/>
              <a:t>, </a:t>
            </a:r>
            <a:r>
              <a:rPr lang="en-US" dirty="0" err="1" smtClean="0"/>
              <a:t>esp</a:t>
            </a:r>
            <a:r>
              <a:rPr lang="en-US" dirty="0" smtClean="0"/>
              <a:t> coordination and capacity</a:t>
            </a:r>
          </a:p>
          <a:p>
            <a:r>
              <a:rPr lang="en-US" dirty="0" smtClean="0"/>
              <a:t>Most applications descriptive or policy advocacy, </a:t>
            </a:r>
            <a:r>
              <a:rPr lang="en-US" u="sng" dirty="0" smtClean="0"/>
              <a:t>rarely used as explanatory factor</a:t>
            </a:r>
          </a:p>
          <a:p>
            <a:pPr lvl="1"/>
            <a:r>
              <a:rPr lang="en-US" sz="2800" dirty="0" smtClean="0"/>
              <a:t>We’d like to see empirical propositions </a:t>
            </a:r>
            <a:r>
              <a:rPr lang="en-US" sz="2800" u="sng" dirty="0" smtClean="0"/>
              <a:t>grounded in theory</a:t>
            </a:r>
          </a:p>
          <a:p>
            <a:r>
              <a:rPr lang="en-US" dirty="0" smtClean="0"/>
              <a:t>Very few studies examine dynamics or evolution of PG systems, </a:t>
            </a:r>
          </a:p>
          <a:p>
            <a:pPr lvl="1"/>
            <a:r>
              <a:rPr lang="en-US" sz="2800" dirty="0" smtClean="0"/>
              <a:t>We see </a:t>
            </a:r>
            <a:r>
              <a:rPr lang="en-US" sz="2800" u="sng" dirty="0" smtClean="0"/>
              <a:t>endogenous dynamics of self-organization</a:t>
            </a:r>
            <a:r>
              <a:rPr lang="en-US" sz="2800" dirty="0" smtClean="0"/>
              <a:t> as a key missing element, to complement existing studies of adaptation to shocks</a:t>
            </a:r>
          </a:p>
          <a:p>
            <a:r>
              <a:rPr lang="en-US" u="sng" dirty="0" smtClean="0"/>
              <a:t>We identify negative syndromes</a:t>
            </a:r>
            <a:r>
              <a:rPr lang="en-US" dirty="0" smtClean="0"/>
              <a:t> that may emerge endogenously </a:t>
            </a:r>
          </a:p>
          <a:p>
            <a:pPr lvl="1"/>
            <a:r>
              <a:rPr lang="en-US" sz="2800" dirty="0"/>
              <a:t>a</a:t>
            </a:r>
            <a:r>
              <a:rPr lang="en-US" sz="2800" dirty="0" smtClean="0"/>
              <a:t>nd suggest ways policy actors may counteract these trends towards dysfunctionality.</a:t>
            </a:r>
            <a:endParaRPr lang="en-US" sz="2800" dirty="0"/>
          </a:p>
        </p:txBody>
      </p:sp>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3</a:t>
            </a:fld>
            <a:endParaRPr lang="en-US"/>
          </a:p>
        </p:txBody>
      </p:sp>
    </p:spTree>
    <p:extLst>
      <p:ext uri="{BB962C8B-B14F-4D97-AF65-F5344CB8AC3E}">
        <p14:creationId xmlns:p14="http://schemas.microsoft.com/office/powerpoint/2010/main" val="152143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131" y="241267"/>
            <a:ext cx="10515600" cy="780281"/>
          </a:xfrm>
        </p:spPr>
        <p:txBody>
          <a:bodyPr>
            <a:normAutofit/>
          </a:bodyPr>
          <a:lstStyle/>
          <a:p>
            <a:pPr algn="ctr"/>
            <a:r>
              <a:rPr lang="en-US" sz="3600" dirty="0" smtClean="0">
                <a:latin typeface="Britannic Bold" panose="020B0903060703020204" pitchFamily="34" charset="0"/>
              </a:rPr>
              <a:t>Other Names for PG-Type Systems of Governance</a:t>
            </a:r>
            <a:endParaRPr lang="en-US" sz="3600" dirty="0">
              <a:latin typeface="Britannic Bold" panose="020B0903060703020204" pitchFamily="34" charset="0"/>
            </a:endParaRPr>
          </a:p>
        </p:txBody>
      </p:sp>
      <p:sp>
        <p:nvSpPr>
          <p:cNvPr id="3" name="Content Placeholder 2"/>
          <p:cNvSpPr>
            <a:spLocks noGrp="1"/>
          </p:cNvSpPr>
          <p:nvPr>
            <p:ph sz="half" idx="1"/>
          </p:nvPr>
        </p:nvSpPr>
        <p:spPr>
          <a:xfrm>
            <a:off x="812131" y="1097280"/>
            <a:ext cx="10567737" cy="5259070"/>
          </a:xfrm>
        </p:spPr>
        <p:txBody>
          <a:bodyPr>
            <a:normAutofit fontScale="92500"/>
          </a:bodyPr>
          <a:lstStyle/>
          <a:p>
            <a:pPr>
              <a:lnSpc>
                <a:spcPct val="110000"/>
              </a:lnSpc>
              <a:spcBef>
                <a:spcPts val="600"/>
              </a:spcBef>
            </a:pPr>
            <a:r>
              <a:rPr lang="en-US" b="1" dirty="0" smtClean="0"/>
              <a:t>Adaptive governance </a:t>
            </a:r>
            <a:r>
              <a:rPr lang="en-US" sz="2600" dirty="0" smtClean="0"/>
              <a:t>(Polanyi 1951, </a:t>
            </a:r>
            <a:r>
              <a:rPr lang="en-US" sz="2600" dirty="0" err="1" smtClean="0"/>
              <a:t>Folke</a:t>
            </a:r>
            <a:r>
              <a:rPr lang="en-US" sz="2600" dirty="0" smtClean="0"/>
              <a:t> </a:t>
            </a:r>
            <a:r>
              <a:rPr lang="en-US" sz="2600" dirty="0"/>
              <a:t>et al. </a:t>
            </a:r>
            <a:r>
              <a:rPr lang="en-US" sz="2600" dirty="0" smtClean="0"/>
              <a:t>2005, </a:t>
            </a:r>
            <a:r>
              <a:rPr lang="en-US" sz="2600" dirty="0" err="1" smtClean="0"/>
              <a:t>DeCaro</a:t>
            </a:r>
            <a:r>
              <a:rPr lang="en-US" sz="2600" dirty="0" smtClean="0"/>
              <a:t> </a:t>
            </a:r>
            <a:r>
              <a:rPr lang="en-US" sz="2600" dirty="0"/>
              <a:t>et al. </a:t>
            </a:r>
            <a:r>
              <a:rPr lang="en-US" sz="2600" dirty="0" smtClean="0"/>
              <a:t>2017)</a:t>
            </a:r>
            <a:endParaRPr lang="en-US" sz="2600" dirty="0"/>
          </a:p>
          <a:p>
            <a:pPr>
              <a:lnSpc>
                <a:spcPct val="110000"/>
              </a:lnSpc>
              <a:spcBef>
                <a:spcPts val="600"/>
              </a:spcBef>
            </a:pPr>
            <a:r>
              <a:rPr lang="en-US" b="1" dirty="0"/>
              <a:t>M</a:t>
            </a:r>
            <a:r>
              <a:rPr lang="en-US" b="1" dirty="0" smtClean="0"/>
              <a:t>ulti-level governance </a:t>
            </a:r>
            <a:r>
              <a:rPr lang="en-US" sz="2600" dirty="0" smtClean="0"/>
              <a:t>(</a:t>
            </a:r>
            <a:r>
              <a:rPr lang="en-US" sz="2600" dirty="0" err="1"/>
              <a:t>Hooghe</a:t>
            </a:r>
            <a:r>
              <a:rPr lang="en-US" sz="2600" dirty="0"/>
              <a:t> </a:t>
            </a:r>
            <a:r>
              <a:rPr lang="en-US" sz="2600" dirty="0" smtClean="0"/>
              <a:t>&amp; </a:t>
            </a:r>
            <a:r>
              <a:rPr lang="en-US" sz="2600" dirty="0"/>
              <a:t>Marks </a:t>
            </a:r>
            <a:r>
              <a:rPr lang="en-US" sz="2600" dirty="0" smtClean="0"/>
              <a:t>2001</a:t>
            </a:r>
            <a:r>
              <a:rPr lang="en-US" sz="2600" dirty="0"/>
              <a:t>, </a:t>
            </a:r>
            <a:r>
              <a:rPr lang="en-US" sz="2600" dirty="0" smtClean="0"/>
              <a:t>2003)</a:t>
            </a:r>
          </a:p>
          <a:p>
            <a:pPr>
              <a:lnSpc>
                <a:spcPct val="110000"/>
              </a:lnSpc>
              <a:spcBef>
                <a:spcPts val="600"/>
              </a:spcBef>
            </a:pPr>
            <a:r>
              <a:rPr lang="en-US" b="1" dirty="0" smtClean="0"/>
              <a:t>FOCJ (Functional Overlapping Competing Jurisdictions) </a:t>
            </a:r>
            <a:r>
              <a:rPr lang="en-US" sz="2600" dirty="0" smtClean="0"/>
              <a:t>(Frey &amp; </a:t>
            </a:r>
            <a:r>
              <a:rPr lang="en-US" sz="2600" dirty="0" err="1"/>
              <a:t>Eichenberg</a:t>
            </a:r>
            <a:r>
              <a:rPr lang="en-US" sz="2600" dirty="0"/>
              <a:t> </a:t>
            </a:r>
            <a:r>
              <a:rPr lang="en-US" sz="2600" dirty="0" smtClean="0"/>
              <a:t>1996</a:t>
            </a:r>
            <a:r>
              <a:rPr lang="en-US" sz="2600" dirty="0"/>
              <a:t>, 2004</a:t>
            </a:r>
            <a:r>
              <a:rPr lang="en-US" sz="2600" dirty="0" smtClean="0"/>
              <a:t>)</a:t>
            </a:r>
            <a:r>
              <a:rPr lang="en-US" dirty="0" smtClean="0"/>
              <a:t> </a:t>
            </a:r>
          </a:p>
          <a:p>
            <a:pPr>
              <a:lnSpc>
                <a:spcPct val="110000"/>
              </a:lnSpc>
              <a:spcBef>
                <a:spcPts val="600"/>
              </a:spcBef>
            </a:pPr>
            <a:r>
              <a:rPr lang="en-US" b="1" dirty="0" smtClean="0"/>
              <a:t>Collaborative </a:t>
            </a:r>
            <a:r>
              <a:rPr lang="en-US" b="1" dirty="0"/>
              <a:t>governance </a:t>
            </a:r>
            <a:r>
              <a:rPr lang="en-US" sz="2600" dirty="0" smtClean="0"/>
              <a:t>(</a:t>
            </a:r>
            <a:r>
              <a:rPr lang="en-US" sz="2600" dirty="0"/>
              <a:t>Bryson, Crosby, and Stone </a:t>
            </a:r>
            <a:r>
              <a:rPr lang="en-US" sz="2600" dirty="0" smtClean="0"/>
              <a:t>2006, Ansell &amp; </a:t>
            </a:r>
            <a:r>
              <a:rPr lang="en-US" sz="2600" dirty="0"/>
              <a:t>Gash </a:t>
            </a:r>
            <a:r>
              <a:rPr lang="en-US" sz="2600" dirty="0" smtClean="0"/>
              <a:t>2007, </a:t>
            </a:r>
            <a:r>
              <a:rPr lang="en-US" sz="2600" dirty="0"/>
              <a:t>Emerson, Kirk, and </a:t>
            </a:r>
            <a:r>
              <a:rPr lang="en-US" sz="2600" dirty="0" err="1" smtClean="0"/>
              <a:t>Nabatchi</a:t>
            </a:r>
            <a:r>
              <a:rPr lang="en-US" sz="2600" dirty="0" smtClean="0"/>
              <a:t> 2015)</a:t>
            </a:r>
          </a:p>
          <a:p>
            <a:pPr>
              <a:lnSpc>
                <a:spcPct val="110000"/>
              </a:lnSpc>
              <a:spcBef>
                <a:spcPts val="600"/>
              </a:spcBef>
            </a:pPr>
            <a:r>
              <a:rPr lang="en-US" b="1" dirty="0"/>
              <a:t>C</a:t>
            </a:r>
            <a:r>
              <a:rPr lang="en-US" b="1" dirty="0" smtClean="0"/>
              <a:t>ross-sector </a:t>
            </a:r>
            <a:r>
              <a:rPr lang="en-US" b="1" dirty="0"/>
              <a:t>network </a:t>
            </a:r>
            <a:r>
              <a:rPr lang="en-US" b="1" dirty="0" smtClean="0"/>
              <a:t>governance </a:t>
            </a:r>
            <a:r>
              <a:rPr lang="en-US" sz="2600" dirty="0" smtClean="0"/>
              <a:t>(</a:t>
            </a:r>
            <a:r>
              <a:rPr lang="en-US" sz="2600" dirty="0" err="1"/>
              <a:t>Feiock</a:t>
            </a:r>
            <a:r>
              <a:rPr lang="en-US" sz="2600" dirty="0"/>
              <a:t> </a:t>
            </a:r>
            <a:r>
              <a:rPr lang="en-US" sz="2600" dirty="0" smtClean="0"/>
              <a:t>2009</a:t>
            </a:r>
            <a:r>
              <a:rPr lang="en-US" sz="2600" dirty="0"/>
              <a:t>, </a:t>
            </a:r>
            <a:r>
              <a:rPr lang="en-US" sz="2600" dirty="0" smtClean="0"/>
              <a:t>2013, </a:t>
            </a:r>
            <a:r>
              <a:rPr lang="en-US" sz="2600" dirty="0"/>
              <a:t>Swann </a:t>
            </a:r>
            <a:r>
              <a:rPr lang="en-US" sz="2600" dirty="0" smtClean="0"/>
              <a:t>&amp; </a:t>
            </a:r>
            <a:r>
              <a:rPr lang="en-US" sz="2600" dirty="0"/>
              <a:t>Kim </a:t>
            </a:r>
            <a:r>
              <a:rPr lang="en-US" sz="2600" dirty="0" smtClean="0"/>
              <a:t>2018</a:t>
            </a:r>
            <a:r>
              <a:rPr lang="en-US" sz="2600" dirty="0"/>
              <a:t>)</a:t>
            </a:r>
            <a:endParaRPr lang="en-US" dirty="0" smtClean="0"/>
          </a:p>
          <a:p>
            <a:pPr>
              <a:lnSpc>
                <a:spcPct val="110000"/>
              </a:lnSpc>
              <a:spcBef>
                <a:spcPts val="600"/>
              </a:spcBef>
            </a:pPr>
            <a:r>
              <a:rPr lang="en-US" b="1" dirty="0"/>
              <a:t>M</a:t>
            </a:r>
            <a:r>
              <a:rPr lang="en-US" b="1" dirty="0" smtClean="0"/>
              <a:t>arble-cake federalism </a:t>
            </a:r>
            <a:r>
              <a:rPr lang="en-US" sz="2600" dirty="0" smtClean="0"/>
              <a:t>(</a:t>
            </a:r>
            <a:r>
              <a:rPr lang="en-US" sz="2600" dirty="0" err="1" smtClean="0"/>
              <a:t>Grodzins</a:t>
            </a:r>
            <a:r>
              <a:rPr lang="en-US" sz="2600" dirty="0" smtClean="0"/>
              <a:t> 1960, </a:t>
            </a:r>
            <a:r>
              <a:rPr lang="en-US" sz="2600" dirty="0" err="1" smtClean="0"/>
              <a:t>Bohte</a:t>
            </a:r>
            <a:r>
              <a:rPr lang="en-US" sz="2600" dirty="0" smtClean="0"/>
              <a:t> &amp; Meier 2000)</a:t>
            </a:r>
          </a:p>
          <a:p>
            <a:pPr>
              <a:lnSpc>
                <a:spcPct val="110000"/>
              </a:lnSpc>
              <a:spcBef>
                <a:spcPts val="600"/>
              </a:spcBef>
            </a:pPr>
            <a:r>
              <a:rPr lang="en-US" b="1" dirty="0" smtClean="0"/>
              <a:t>Regime clusters </a:t>
            </a:r>
            <a:r>
              <a:rPr lang="en-US" sz="2600" dirty="0" smtClean="0"/>
              <a:t>(Young 2002, Epstein et al. 2014, </a:t>
            </a:r>
            <a:r>
              <a:rPr lang="en-US" sz="2600" dirty="0" err="1" smtClean="0"/>
              <a:t>Blondin</a:t>
            </a:r>
            <a:r>
              <a:rPr lang="en-US" sz="2600" dirty="0" smtClean="0"/>
              <a:t> &amp; </a:t>
            </a:r>
            <a:r>
              <a:rPr lang="en-US" sz="2600" dirty="0" err="1" smtClean="0"/>
              <a:t>Boin</a:t>
            </a:r>
            <a:r>
              <a:rPr lang="en-US" sz="2600" dirty="0" smtClean="0"/>
              <a:t> 2020)</a:t>
            </a:r>
            <a:endParaRPr lang="en-US" dirty="0" smtClean="0"/>
          </a:p>
          <a:p>
            <a:pPr>
              <a:lnSpc>
                <a:spcPct val="110000"/>
              </a:lnSpc>
              <a:spcBef>
                <a:spcPts val="600"/>
              </a:spcBef>
            </a:pPr>
            <a:r>
              <a:rPr lang="en-US" b="1" dirty="0" smtClean="0"/>
              <a:t>Nexus governance </a:t>
            </a:r>
            <a:r>
              <a:rPr lang="en-US" sz="2600" dirty="0" smtClean="0"/>
              <a:t>(</a:t>
            </a:r>
            <a:r>
              <a:rPr lang="en-US" sz="2600" dirty="0" err="1" smtClean="0"/>
              <a:t>Villamayor</a:t>
            </a:r>
            <a:r>
              <a:rPr lang="en-US" sz="2600" dirty="0" smtClean="0"/>
              <a:t>-Tomas et al. 2015, </a:t>
            </a:r>
            <a:r>
              <a:rPr lang="en-US" sz="2600" dirty="0"/>
              <a:t>de </a:t>
            </a:r>
            <a:r>
              <a:rPr lang="en-US" sz="2600" dirty="0" err="1" smtClean="0"/>
              <a:t>Loë</a:t>
            </a:r>
            <a:r>
              <a:rPr lang="en-US" sz="2600" dirty="0" smtClean="0"/>
              <a:t> &amp; Patterson </a:t>
            </a:r>
            <a:r>
              <a:rPr lang="en-US" sz="2600" dirty="0"/>
              <a:t>2018</a:t>
            </a:r>
            <a:r>
              <a:rPr lang="en-US" sz="2600" dirty="0" smtClean="0"/>
              <a:t>)</a:t>
            </a:r>
            <a:endParaRPr lang="en-US" dirty="0" smtClean="0"/>
          </a:p>
          <a:p>
            <a:endParaRPr lang="en-US" dirty="0" smtClean="0"/>
          </a:p>
        </p:txBody>
      </p:sp>
      <p:sp>
        <p:nvSpPr>
          <p:cNvPr id="11" name="Date Placeholder 10"/>
          <p:cNvSpPr>
            <a:spLocks noGrp="1"/>
          </p:cNvSpPr>
          <p:nvPr>
            <p:ph type="dt" sz="half" idx="10"/>
          </p:nvPr>
        </p:nvSpPr>
        <p:spPr/>
        <p:txBody>
          <a:bodyPr/>
          <a:lstStyle/>
          <a:p>
            <a:r>
              <a:rPr lang="en-US" smtClean="0"/>
              <a:t>9/14/2020</a:t>
            </a:r>
            <a:endParaRPr lang="en-US"/>
          </a:p>
        </p:txBody>
      </p:sp>
      <p:sp>
        <p:nvSpPr>
          <p:cNvPr id="12" name="Footer Placeholder 11"/>
          <p:cNvSpPr>
            <a:spLocks noGrp="1"/>
          </p:cNvSpPr>
          <p:nvPr>
            <p:ph type="ftr" sz="quarter" idx="11"/>
          </p:nvPr>
        </p:nvSpPr>
        <p:spPr/>
        <p:txBody>
          <a:bodyPr/>
          <a:lstStyle/>
          <a:p>
            <a:r>
              <a:rPr lang="en-US" smtClean="0"/>
              <a:t>McGinnis, et al., When is PG Sustainable?</a:t>
            </a:r>
            <a:endParaRPr lang="en-US"/>
          </a:p>
        </p:txBody>
      </p:sp>
      <p:sp>
        <p:nvSpPr>
          <p:cNvPr id="13" name="Slide Number Placeholder 12"/>
          <p:cNvSpPr>
            <a:spLocks noGrp="1"/>
          </p:cNvSpPr>
          <p:nvPr>
            <p:ph type="sldNum" sz="quarter" idx="12"/>
          </p:nvPr>
        </p:nvSpPr>
        <p:spPr/>
        <p:txBody>
          <a:bodyPr/>
          <a:lstStyle/>
          <a:p>
            <a:fld id="{D06D1CD3-662E-40F5-9747-AB9E4A0B12FD}" type="slidenum">
              <a:rPr lang="en-US" smtClean="0"/>
              <a:t>4</a:t>
            </a:fld>
            <a:endParaRPr lang="en-US"/>
          </a:p>
        </p:txBody>
      </p:sp>
    </p:spTree>
    <p:extLst>
      <p:ext uri="{BB962C8B-B14F-4D97-AF65-F5344CB8AC3E}">
        <p14:creationId xmlns:p14="http://schemas.microsoft.com/office/powerpoint/2010/main" val="1183596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1838"/>
          </a:xfrm>
        </p:spPr>
        <p:txBody>
          <a:bodyPr>
            <a:normAutofit/>
          </a:bodyPr>
          <a:lstStyle/>
          <a:p>
            <a:pPr algn="ctr"/>
            <a:r>
              <a:rPr lang="en-US" sz="3600" dirty="0" smtClean="0">
                <a:latin typeface="Britannic Bold" panose="020B0903060703020204" pitchFamily="34" charset="0"/>
              </a:rPr>
              <a:t>Claimed Benefits of PG</a:t>
            </a:r>
            <a:endParaRPr lang="en-US" sz="3600" dirty="0">
              <a:latin typeface="Britannic Bold" panose="020B0903060703020204" pitchFamily="34" charset="0"/>
            </a:endParaRPr>
          </a:p>
        </p:txBody>
      </p:sp>
      <p:sp>
        <p:nvSpPr>
          <p:cNvPr id="3" name="Content Placeholder 2"/>
          <p:cNvSpPr>
            <a:spLocks noGrp="1"/>
          </p:cNvSpPr>
          <p:nvPr>
            <p:ph sz="half" idx="1"/>
          </p:nvPr>
        </p:nvSpPr>
        <p:spPr>
          <a:xfrm>
            <a:off x="707457" y="919214"/>
            <a:ext cx="10992049" cy="5345696"/>
          </a:xfrm>
        </p:spPr>
        <p:txBody>
          <a:bodyPr>
            <a:noAutofit/>
          </a:bodyPr>
          <a:lstStyle/>
          <a:p>
            <a:pPr>
              <a:lnSpc>
                <a:spcPct val="100000"/>
              </a:lnSpc>
              <a:spcBef>
                <a:spcPts val="600"/>
              </a:spcBef>
            </a:pPr>
            <a:r>
              <a:rPr lang="en-US" dirty="0"/>
              <a:t>Effective production and provision of </a:t>
            </a:r>
            <a:r>
              <a:rPr lang="en-US" b="1" dirty="0"/>
              <a:t>diverse public goods </a:t>
            </a:r>
            <a:r>
              <a:rPr lang="en-US" sz="2400" dirty="0"/>
              <a:t>(OTW 1961)</a:t>
            </a:r>
          </a:p>
          <a:p>
            <a:pPr lvl="0">
              <a:lnSpc>
                <a:spcPct val="100000"/>
              </a:lnSpc>
              <a:spcBef>
                <a:spcPts val="600"/>
              </a:spcBef>
            </a:pPr>
            <a:r>
              <a:rPr lang="en-US" b="1" dirty="0" smtClean="0"/>
              <a:t>Existence Proof </a:t>
            </a:r>
            <a:r>
              <a:rPr lang="en-US" dirty="0" smtClean="0"/>
              <a:t>of local capacity for self-governance </a:t>
            </a:r>
            <a:r>
              <a:rPr lang="en-US" sz="2400" dirty="0" smtClean="0"/>
              <a:t>(E. </a:t>
            </a:r>
            <a:r>
              <a:rPr lang="en-US" sz="2400" dirty="0" err="1" smtClean="0"/>
              <a:t>Ostrom</a:t>
            </a:r>
            <a:r>
              <a:rPr lang="en-US" sz="2400" dirty="0" smtClean="0"/>
              <a:t> 1990)</a:t>
            </a:r>
            <a:endParaRPr lang="en-US" sz="2400" b="1" dirty="0" smtClean="0"/>
          </a:p>
          <a:p>
            <a:pPr lvl="0">
              <a:lnSpc>
                <a:spcPct val="100000"/>
              </a:lnSpc>
              <a:spcBef>
                <a:spcPts val="600"/>
              </a:spcBef>
            </a:pPr>
            <a:r>
              <a:rPr lang="en-US" b="1" dirty="0" smtClean="0"/>
              <a:t>Resilience</a:t>
            </a:r>
            <a:r>
              <a:rPr lang="en-US" dirty="0" smtClean="0"/>
              <a:t> </a:t>
            </a:r>
            <a:r>
              <a:rPr lang="en-US" dirty="0"/>
              <a:t>of emergent </a:t>
            </a:r>
            <a:r>
              <a:rPr lang="en-US" dirty="0" smtClean="0"/>
              <a:t>order </a:t>
            </a:r>
            <a:r>
              <a:rPr lang="en-US" sz="2400" dirty="0" smtClean="0"/>
              <a:t>(Polanyi, complex systems theory)</a:t>
            </a:r>
            <a:endParaRPr lang="en-US" sz="2400" dirty="0"/>
          </a:p>
          <a:p>
            <a:pPr lvl="0">
              <a:lnSpc>
                <a:spcPct val="100000"/>
              </a:lnSpc>
              <a:spcBef>
                <a:spcPts val="600"/>
              </a:spcBef>
            </a:pPr>
            <a:r>
              <a:rPr lang="en-US" b="1" dirty="0" smtClean="0"/>
              <a:t>Adaptable response to exogenous shocks </a:t>
            </a:r>
            <a:r>
              <a:rPr lang="en-US" dirty="0" smtClean="0"/>
              <a:t>(</a:t>
            </a:r>
            <a:r>
              <a:rPr lang="en-US" sz="2400" dirty="0" smtClean="0"/>
              <a:t>especially in SES analyses</a:t>
            </a:r>
            <a:r>
              <a:rPr lang="en-US" dirty="0" smtClean="0"/>
              <a:t>)</a:t>
            </a:r>
            <a:endParaRPr lang="en-US" b="1" dirty="0" smtClean="0"/>
          </a:p>
          <a:p>
            <a:pPr lvl="0">
              <a:lnSpc>
                <a:spcPct val="100000"/>
              </a:lnSpc>
              <a:spcBef>
                <a:spcPts val="600"/>
              </a:spcBef>
            </a:pPr>
            <a:r>
              <a:rPr lang="en-US" dirty="0" smtClean="0"/>
              <a:t>Generation </a:t>
            </a:r>
            <a:r>
              <a:rPr lang="en-US" dirty="0"/>
              <a:t>and sustainability of </a:t>
            </a:r>
            <a:r>
              <a:rPr lang="en-US" b="1" dirty="0"/>
              <a:t>rules for resource use </a:t>
            </a:r>
            <a:r>
              <a:rPr lang="en-US" b="1" dirty="0" smtClean="0"/>
              <a:t>consistent </a:t>
            </a:r>
            <a:r>
              <a:rPr lang="en-US" b="1" dirty="0"/>
              <a:t>with local conditions </a:t>
            </a:r>
            <a:r>
              <a:rPr lang="en-US" dirty="0"/>
              <a:t>and locally grounded knowledge </a:t>
            </a:r>
            <a:r>
              <a:rPr lang="en-US" sz="2400" dirty="0" smtClean="0"/>
              <a:t>(E. </a:t>
            </a:r>
            <a:r>
              <a:rPr lang="en-US" sz="2400" dirty="0" err="1" smtClean="0"/>
              <a:t>Ostrom</a:t>
            </a:r>
            <a:r>
              <a:rPr lang="en-US" sz="2400" dirty="0" smtClean="0"/>
              <a:t> 1990)</a:t>
            </a:r>
            <a:endParaRPr lang="en-US" sz="2400" dirty="0"/>
          </a:p>
          <a:p>
            <a:pPr lvl="0">
              <a:lnSpc>
                <a:spcPct val="100000"/>
              </a:lnSpc>
              <a:spcBef>
                <a:spcPts val="600"/>
              </a:spcBef>
            </a:pPr>
            <a:r>
              <a:rPr lang="en-US" dirty="0" smtClean="0"/>
              <a:t>Building </a:t>
            </a:r>
            <a:r>
              <a:rPr lang="en-US" dirty="0"/>
              <a:t>and reinforcing an </a:t>
            </a:r>
            <a:r>
              <a:rPr lang="en-US" b="1" dirty="0"/>
              <a:t>overarching system of law, rules, and shared values built on widespread norms of trust and reciprocity </a:t>
            </a:r>
            <a:r>
              <a:rPr lang="en-US" sz="2400" dirty="0" smtClean="0"/>
              <a:t>(VO, EO)</a:t>
            </a:r>
            <a:endParaRPr lang="en-US" sz="2400" dirty="0"/>
          </a:p>
          <a:p>
            <a:pPr lvl="0">
              <a:lnSpc>
                <a:spcPct val="100000"/>
              </a:lnSpc>
              <a:spcBef>
                <a:spcPts val="600"/>
              </a:spcBef>
            </a:pPr>
            <a:r>
              <a:rPr lang="en-US" b="1" dirty="0" smtClean="0"/>
              <a:t>Balance </a:t>
            </a:r>
            <a:r>
              <a:rPr lang="en-US" b="1" dirty="0"/>
              <a:t>between personal freedom and collective </a:t>
            </a:r>
            <a:r>
              <a:rPr lang="en-US" b="1" dirty="0" smtClean="0"/>
              <a:t>authority over public goods </a:t>
            </a:r>
            <a:r>
              <a:rPr lang="en-US" dirty="0" smtClean="0"/>
              <a:t> </a:t>
            </a:r>
            <a:r>
              <a:rPr lang="en-US" sz="2400" dirty="0" smtClean="0"/>
              <a:t>(V. </a:t>
            </a:r>
            <a:r>
              <a:rPr lang="en-US" sz="2400" dirty="0" err="1" smtClean="0"/>
              <a:t>Ostrom</a:t>
            </a:r>
            <a:r>
              <a:rPr lang="en-US" sz="2400" dirty="0" smtClean="0"/>
              <a:t> 2008a,b, Aligica 2014, Aligica, Boettke and </a:t>
            </a:r>
            <a:r>
              <a:rPr lang="en-US" sz="2400" dirty="0" err="1" smtClean="0"/>
              <a:t>Tarko</a:t>
            </a:r>
            <a:r>
              <a:rPr lang="en-US" sz="2400" dirty="0" smtClean="0"/>
              <a:t> 2019)</a:t>
            </a:r>
            <a:endParaRPr lang="en-US" sz="2400" dirty="0"/>
          </a:p>
          <a:p>
            <a:pPr>
              <a:lnSpc>
                <a:spcPct val="100000"/>
              </a:lnSpc>
              <a:spcBef>
                <a:spcPts val="600"/>
              </a:spcBef>
            </a:pPr>
            <a:r>
              <a:rPr lang="en-US" b="1" dirty="0" smtClean="0"/>
              <a:t>Widespread </a:t>
            </a:r>
            <a:r>
              <a:rPr lang="en-US" b="1" dirty="0"/>
              <a:t>public entrepreneurship </a:t>
            </a:r>
            <a:r>
              <a:rPr lang="en-US" sz="2400" dirty="0" smtClean="0"/>
              <a:t>(VO 1988, EO 1965, 2006, Aligica 2019)</a:t>
            </a:r>
            <a:endParaRPr lang="en-US" dirty="0"/>
          </a:p>
        </p:txBody>
      </p:sp>
      <p:sp>
        <p:nvSpPr>
          <p:cNvPr id="12" name="Date Placeholder 11"/>
          <p:cNvSpPr>
            <a:spLocks noGrp="1"/>
          </p:cNvSpPr>
          <p:nvPr>
            <p:ph type="dt" sz="half" idx="10"/>
          </p:nvPr>
        </p:nvSpPr>
        <p:spPr/>
        <p:txBody>
          <a:bodyPr/>
          <a:lstStyle/>
          <a:p>
            <a:r>
              <a:rPr lang="en-US" smtClean="0"/>
              <a:t>9/14/2020</a:t>
            </a:r>
            <a:endParaRPr lang="en-US"/>
          </a:p>
        </p:txBody>
      </p:sp>
      <p:sp>
        <p:nvSpPr>
          <p:cNvPr id="13" name="Footer Placeholder 12"/>
          <p:cNvSpPr>
            <a:spLocks noGrp="1"/>
          </p:cNvSpPr>
          <p:nvPr>
            <p:ph type="ftr" sz="quarter" idx="11"/>
          </p:nvPr>
        </p:nvSpPr>
        <p:spPr/>
        <p:txBody>
          <a:bodyPr/>
          <a:lstStyle/>
          <a:p>
            <a:r>
              <a:rPr lang="en-US" smtClean="0"/>
              <a:t>McGinnis, et al., When is PG Sustainable?</a:t>
            </a:r>
            <a:endParaRPr lang="en-US"/>
          </a:p>
        </p:txBody>
      </p:sp>
      <p:sp>
        <p:nvSpPr>
          <p:cNvPr id="14" name="Slide Number Placeholder 13"/>
          <p:cNvSpPr>
            <a:spLocks noGrp="1"/>
          </p:cNvSpPr>
          <p:nvPr>
            <p:ph type="sldNum" sz="quarter" idx="12"/>
          </p:nvPr>
        </p:nvSpPr>
        <p:spPr/>
        <p:txBody>
          <a:bodyPr/>
          <a:lstStyle/>
          <a:p>
            <a:fld id="{D06D1CD3-662E-40F5-9747-AB9E4A0B12FD}" type="slidenum">
              <a:rPr lang="en-US" smtClean="0"/>
              <a:t>5</a:t>
            </a:fld>
            <a:endParaRPr lang="en-US"/>
          </a:p>
        </p:txBody>
      </p:sp>
    </p:spTree>
    <p:extLst>
      <p:ext uri="{BB962C8B-B14F-4D97-AF65-F5344CB8AC3E}">
        <p14:creationId xmlns:p14="http://schemas.microsoft.com/office/powerpoint/2010/main" val="2480543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1464"/>
          </a:xfrm>
        </p:spPr>
        <p:txBody>
          <a:bodyPr>
            <a:normAutofit/>
          </a:bodyPr>
          <a:lstStyle/>
          <a:p>
            <a:pPr algn="ctr"/>
            <a:r>
              <a:rPr lang="en-US" sz="3600" dirty="0" smtClean="0">
                <a:latin typeface="Britannic Bold" panose="020B0903060703020204" pitchFamily="34" charset="0"/>
              </a:rPr>
              <a:t>Dimensions </a:t>
            </a:r>
            <a:r>
              <a:rPr lang="en-US" sz="3600" dirty="0">
                <a:latin typeface="Britannic Bold" panose="020B0903060703020204" pitchFamily="34" charset="0"/>
              </a:rPr>
              <a:t>of Polycentric Governance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44679248"/>
              </p:ext>
            </p:extLst>
          </p:nvPr>
        </p:nvGraphicFramePr>
        <p:xfrm>
          <a:off x="972955" y="1151402"/>
          <a:ext cx="10130588" cy="3200400"/>
        </p:xfrm>
        <a:graphic>
          <a:graphicData uri="http://schemas.openxmlformats.org/drawingml/2006/table">
            <a:tbl>
              <a:tblPr firstRow="1" firstCol="1" bandRow="1">
                <a:tableStyleId>{2D5ABB26-0587-4C30-8999-92F81FD0307C}</a:tableStyleId>
              </a:tblPr>
              <a:tblGrid>
                <a:gridCol w="3214034">
                  <a:extLst>
                    <a:ext uri="{9D8B030D-6E8A-4147-A177-3AD203B41FA5}">
                      <a16:colId xmlns:a16="http://schemas.microsoft.com/office/drawing/2014/main" val="3446178749"/>
                    </a:ext>
                  </a:extLst>
                </a:gridCol>
                <a:gridCol w="2512194">
                  <a:extLst>
                    <a:ext uri="{9D8B030D-6E8A-4147-A177-3AD203B41FA5}">
                      <a16:colId xmlns:a16="http://schemas.microsoft.com/office/drawing/2014/main" val="1563149247"/>
                    </a:ext>
                  </a:extLst>
                </a:gridCol>
                <a:gridCol w="4404360">
                  <a:extLst>
                    <a:ext uri="{9D8B030D-6E8A-4147-A177-3AD203B41FA5}">
                      <a16:colId xmlns:a16="http://schemas.microsoft.com/office/drawing/2014/main" val="3330162148"/>
                    </a:ext>
                  </a:extLst>
                </a:gridCol>
              </a:tblGrid>
              <a:tr h="292782">
                <a:tc>
                  <a:txBody>
                    <a:bodyPr/>
                    <a:lstStyle/>
                    <a:p>
                      <a:pPr marL="0" marR="0" algn="ctr">
                        <a:spcBef>
                          <a:spcPts val="0"/>
                        </a:spcBef>
                        <a:spcAft>
                          <a:spcPts val="0"/>
                        </a:spcAft>
                      </a:pPr>
                      <a:r>
                        <a:rPr lang="en-US" sz="2000" i="1" dirty="0">
                          <a:effectLst/>
                        </a:rPr>
                        <a:t>Structural </a:t>
                      </a:r>
                      <a:r>
                        <a:rPr lang="en-US" sz="2000" i="1" dirty="0" smtClean="0">
                          <a:effectLst/>
                        </a:rPr>
                        <a:t>Characteristics*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i="1" dirty="0">
                          <a:effectLst/>
                        </a:rPr>
                        <a:t>Dynamic </a:t>
                      </a:r>
                      <a:r>
                        <a:rPr lang="en-US" sz="2000" i="1" dirty="0" smtClean="0">
                          <a:effectLst/>
                        </a:rPr>
                        <a:t>Processes*</a:t>
                      </a: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i="1" dirty="0" smtClean="0">
                          <a:effectLst/>
                        </a:rPr>
                        <a:t>Outcomes*</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99450372"/>
                  </a:ext>
                </a:extLst>
              </a:tr>
              <a:tr h="2861584">
                <a:tc>
                  <a:txBody>
                    <a:bodyPr/>
                    <a:lstStyle/>
                    <a:p>
                      <a:pPr marL="0" marR="0" indent="0">
                        <a:spcBef>
                          <a:spcPts val="600"/>
                        </a:spcBef>
                        <a:spcAft>
                          <a:spcPts val="0"/>
                        </a:spcAft>
                        <a:buNone/>
                      </a:pPr>
                      <a:r>
                        <a:rPr lang="en-US" sz="2000" b="1" dirty="0" smtClean="0">
                          <a:effectLst/>
                        </a:rPr>
                        <a:t>1. Multiple decision centers </a:t>
                      </a:r>
                      <a:r>
                        <a:rPr lang="en-US" sz="2000" dirty="0" smtClean="0">
                          <a:effectLst/>
                        </a:rPr>
                        <a:t>(of varying sizes and types);</a:t>
                      </a:r>
                    </a:p>
                    <a:p>
                      <a:pPr marL="0" marR="0">
                        <a:spcBef>
                          <a:spcPts val="600"/>
                        </a:spcBef>
                        <a:spcAft>
                          <a:spcPts val="0"/>
                        </a:spcAft>
                      </a:pPr>
                      <a:r>
                        <a:rPr lang="en-US" sz="2000" dirty="0" smtClean="0">
                          <a:effectLst/>
                        </a:rPr>
                        <a:t>2.</a:t>
                      </a:r>
                      <a:r>
                        <a:rPr lang="en-US" sz="2000" baseline="0" dirty="0" smtClean="0">
                          <a:effectLst/>
                        </a:rPr>
                        <a:t> </a:t>
                      </a:r>
                      <a:r>
                        <a:rPr lang="en-US" sz="2000" dirty="0" smtClean="0">
                          <a:effectLst/>
                        </a:rPr>
                        <a:t>De jure independence or de facto </a:t>
                      </a:r>
                      <a:r>
                        <a:rPr lang="en-US" sz="2000" b="1" dirty="0" smtClean="0">
                          <a:effectLst/>
                        </a:rPr>
                        <a:t>autonomy of decision-making authority </a:t>
                      </a:r>
                      <a:r>
                        <a:rPr lang="en-US" sz="2000" dirty="0" smtClean="0">
                          <a:effectLst/>
                        </a:rPr>
                        <a:t>for decision centers;</a:t>
                      </a:r>
                    </a:p>
                    <a:p>
                      <a:pPr marL="0" marR="0">
                        <a:spcBef>
                          <a:spcPts val="600"/>
                        </a:spcBef>
                        <a:spcAft>
                          <a:spcPts val="0"/>
                        </a:spcAft>
                      </a:pPr>
                      <a:r>
                        <a:rPr lang="en-US" sz="2000" dirty="0" smtClean="0">
                          <a:effectLst/>
                        </a:rPr>
                        <a:t>3.</a:t>
                      </a:r>
                      <a:r>
                        <a:rPr lang="en-US" sz="2000" baseline="0" dirty="0" smtClean="0">
                          <a:effectLst/>
                        </a:rPr>
                        <a:t> </a:t>
                      </a:r>
                      <a:r>
                        <a:rPr lang="en-US" sz="2000" b="1" dirty="0" smtClean="0">
                          <a:effectLst/>
                        </a:rPr>
                        <a:t>Overlapping jurisdictions </a:t>
                      </a:r>
                      <a:r>
                        <a:rPr lang="en-US" sz="2000" dirty="0" smtClean="0">
                          <a:effectLst/>
                        </a:rPr>
                        <a:t>in the range of authority;</a:t>
                      </a: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spcBef>
                          <a:spcPts val="600"/>
                        </a:spcBef>
                        <a:spcAft>
                          <a:spcPts val="0"/>
                        </a:spcAft>
                      </a:pPr>
                      <a:r>
                        <a:rPr lang="en-US" sz="2000" dirty="0" smtClean="0">
                          <a:effectLst/>
                        </a:rPr>
                        <a:t>4.</a:t>
                      </a:r>
                      <a:r>
                        <a:rPr lang="en-US" sz="2000" baseline="0" dirty="0" smtClean="0">
                          <a:effectLst/>
                        </a:rPr>
                        <a:t> </a:t>
                      </a:r>
                      <a:r>
                        <a:rPr lang="en-US" sz="2000" b="1" dirty="0" smtClean="0">
                          <a:effectLst/>
                        </a:rPr>
                        <a:t>Multiple processes of mutual adjustment </a:t>
                      </a:r>
                      <a:r>
                        <a:rPr lang="en-US" sz="2000" dirty="0" smtClean="0">
                          <a:effectLst/>
                        </a:rPr>
                        <a:t>among decision centers (taking each other into account);</a:t>
                      </a:r>
                    </a:p>
                    <a:p>
                      <a:pPr marL="0" marR="0">
                        <a:spcBef>
                          <a:spcPts val="600"/>
                        </a:spcBef>
                        <a:spcAft>
                          <a:spcPts val="0"/>
                        </a:spcAft>
                      </a:pPr>
                      <a:r>
                        <a:rPr lang="en-US" sz="2000" dirty="0" smtClean="0">
                          <a:effectLst/>
                        </a:rPr>
                        <a:t>5.</a:t>
                      </a:r>
                      <a:r>
                        <a:rPr lang="en-US" sz="2000" baseline="0" dirty="0" smtClean="0">
                          <a:effectLst/>
                        </a:rPr>
                        <a:t> </a:t>
                      </a:r>
                      <a:r>
                        <a:rPr lang="en-US" sz="2000" b="1" dirty="0" smtClean="0">
                          <a:effectLst/>
                        </a:rPr>
                        <a:t>Low entry and exit costs </a:t>
                      </a:r>
                      <a:r>
                        <a:rPr lang="en-US" sz="2000" dirty="0" smtClean="0">
                          <a:effectLst/>
                        </a:rPr>
                        <a:t>for organizations or informal groupings;</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2000" dirty="0" smtClean="0">
                          <a:effectLst/>
                        </a:rPr>
                        <a:t>6.</a:t>
                      </a:r>
                      <a:r>
                        <a:rPr lang="en-US" sz="2000" baseline="0" dirty="0" smtClean="0">
                          <a:effectLst/>
                        </a:rPr>
                        <a:t> Within a</a:t>
                      </a:r>
                      <a:r>
                        <a:rPr lang="en-US" sz="2000" dirty="0" smtClean="0">
                          <a:effectLst/>
                        </a:rPr>
                        <a:t>n </a:t>
                      </a:r>
                      <a:r>
                        <a:rPr lang="en-US" sz="2000" b="1" dirty="0" smtClean="0">
                          <a:effectLst/>
                        </a:rPr>
                        <a:t>overarching system of rules </a:t>
                      </a:r>
                      <a:r>
                        <a:rPr lang="en-US" sz="2000" dirty="0" smtClean="0">
                          <a:effectLst/>
                        </a:rPr>
                        <a:t>(or laws, norms, and shared values);</a:t>
                      </a:r>
                    </a:p>
                    <a:p>
                      <a:pPr marL="0" marR="0">
                        <a:spcBef>
                          <a:spcPts val="600"/>
                        </a:spcBef>
                        <a:spcAft>
                          <a:spcPts val="0"/>
                        </a:spcAft>
                      </a:pPr>
                      <a:r>
                        <a:rPr lang="en-US" sz="2000" dirty="0" smtClean="0">
                          <a:effectLst/>
                        </a:rPr>
                        <a:t>7.</a:t>
                      </a:r>
                      <a:r>
                        <a:rPr lang="en-US" sz="2000" baseline="0" dirty="0" smtClean="0">
                          <a:effectLst/>
                        </a:rPr>
                        <a:t> </a:t>
                      </a:r>
                      <a:r>
                        <a:rPr lang="en-US" sz="2000" b="1" dirty="0" smtClean="0">
                          <a:effectLst/>
                        </a:rPr>
                        <a:t>Emergent patterns </a:t>
                      </a:r>
                      <a:r>
                        <a:rPr lang="en-US" sz="2000" dirty="0" smtClean="0">
                          <a:effectLst/>
                        </a:rPr>
                        <a:t>of behavior, interactions and outcomes across decision centers (emergent order);</a:t>
                      </a:r>
                    </a:p>
                    <a:p>
                      <a:pPr marL="0" marR="0">
                        <a:spcBef>
                          <a:spcPts val="600"/>
                        </a:spcBef>
                        <a:spcAft>
                          <a:spcPts val="0"/>
                        </a:spcAft>
                      </a:pPr>
                      <a:r>
                        <a:rPr lang="en-US" sz="2000" dirty="0" smtClean="0">
                          <a:effectLst/>
                        </a:rPr>
                        <a:t>8.</a:t>
                      </a:r>
                      <a:r>
                        <a:rPr lang="en-US" sz="2000" baseline="0" dirty="0" smtClean="0">
                          <a:effectLst/>
                        </a:rPr>
                        <a:t> E</a:t>
                      </a:r>
                      <a:r>
                        <a:rPr lang="en-US" sz="2000" dirty="0" smtClean="0">
                          <a:effectLst/>
                        </a:rPr>
                        <a:t>mergent and intentional means of </a:t>
                      </a:r>
                      <a:r>
                        <a:rPr lang="en-US" sz="2000" b="1" dirty="0" smtClean="0">
                          <a:effectLst/>
                        </a:rPr>
                        <a:t>effective coordination at all levels of aggregation</a:t>
                      </a:r>
                      <a:r>
                        <a:rPr lang="en-US" sz="2000" dirty="0" smtClean="0">
                          <a:effectLst/>
                        </a:rPr>
                        <a:t>, incl. system as a whole.   (not</a:t>
                      </a:r>
                      <a:r>
                        <a:rPr lang="en-US" sz="2000" baseline="0" dirty="0" smtClean="0">
                          <a:effectLst/>
                        </a:rPr>
                        <a:t>  always included in definition)</a:t>
                      </a:r>
                      <a:endParaRPr lang="en-US" sz="2000" dirty="0" smtClean="0">
                        <a:effectLst/>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180332"/>
                  </a:ext>
                </a:extLst>
              </a:tr>
            </a:tbl>
          </a:graphicData>
        </a:graphic>
      </p:graphicFrame>
      <p:sp>
        <p:nvSpPr>
          <p:cNvPr id="4" name="Date Placeholder 3"/>
          <p:cNvSpPr>
            <a:spLocks noGrp="1"/>
          </p:cNvSpPr>
          <p:nvPr>
            <p:ph type="dt" sz="half" idx="10"/>
          </p:nvPr>
        </p:nvSpPr>
        <p:spPr/>
        <p:txBody>
          <a:bodyPr/>
          <a:lstStyle/>
          <a:p>
            <a:r>
              <a:rPr lang="en-US" smtClean="0"/>
              <a:t>9/14/2020</a:t>
            </a:r>
            <a:endParaRPr lang="en-US"/>
          </a:p>
        </p:txBody>
      </p:sp>
      <p:sp>
        <p:nvSpPr>
          <p:cNvPr id="5" name="Footer Placeholder 4"/>
          <p:cNvSpPr>
            <a:spLocks noGrp="1"/>
          </p:cNvSpPr>
          <p:nvPr>
            <p:ph type="ftr" sz="quarter" idx="11"/>
          </p:nvPr>
        </p:nvSpPr>
        <p:spPr/>
        <p:txBody>
          <a:bodyPr/>
          <a:lstStyle/>
          <a:p>
            <a:r>
              <a:rPr lang="en-US" smtClean="0"/>
              <a:t>McGinnis, et al., When is PG Sustainable?</a:t>
            </a:r>
            <a:endParaRPr lang="en-US"/>
          </a:p>
        </p:txBody>
      </p:sp>
      <p:sp>
        <p:nvSpPr>
          <p:cNvPr id="6" name="Slide Number Placeholder 5"/>
          <p:cNvSpPr>
            <a:spLocks noGrp="1"/>
          </p:cNvSpPr>
          <p:nvPr>
            <p:ph type="sldNum" sz="quarter" idx="12"/>
          </p:nvPr>
        </p:nvSpPr>
        <p:spPr/>
        <p:txBody>
          <a:bodyPr/>
          <a:lstStyle/>
          <a:p>
            <a:fld id="{D06D1CD3-662E-40F5-9747-AB9E4A0B12FD}" type="slidenum">
              <a:rPr lang="en-US" smtClean="0"/>
              <a:t>6</a:t>
            </a:fld>
            <a:endParaRPr lang="en-US"/>
          </a:p>
        </p:txBody>
      </p:sp>
      <p:sp>
        <p:nvSpPr>
          <p:cNvPr id="9" name="Rectangle 8"/>
          <p:cNvSpPr/>
          <p:nvPr/>
        </p:nvSpPr>
        <p:spPr>
          <a:xfrm>
            <a:off x="318436" y="4316559"/>
            <a:ext cx="10303844" cy="400110"/>
          </a:xfrm>
          <a:prstGeom prst="rect">
            <a:avLst/>
          </a:prstGeom>
        </p:spPr>
        <p:txBody>
          <a:bodyPr wrap="square">
            <a:spAutoFit/>
          </a:bodyPr>
          <a:lstStyle/>
          <a:p>
            <a:pPr algn="ctr"/>
            <a:r>
              <a:rPr lang="en-US" sz="2000" dirty="0" smtClean="0"/>
              <a:t> </a:t>
            </a:r>
            <a:r>
              <a:rPr lang="en-US" sz="1600" dirty="0" smtClean="0"/>
              <a:t>Adapted from Stephen et al., in Thiel, et al., eds., </a:t>
            </a:r>
            <a:r>
              <a:rPr lang="en-US" sz="1600" b="1" i="1" dirty="0" smtClean="0"/>
              <a:t>Governing Complexity</a:t>
            </a:r>
            <a:r>
              <a:rPr lang="en-US" sz="1600" i="1" dirty="0"/>
              <a:t>, </a:t>
            </a:r>
            <a:r>
              <a:rPr lang="en-US" sz="1600" i="1" dirty="0" smtClean="0"/>
              <a:t>(2019</a:t>
            </a:r>
            <a:r>
              <a:rPr lang="en-US" sz="1600" i="1" dirty="0"/>
              <a:t>: 41)  </a:t>
            </a:r>
            <a:endParaRPr lang="en-US" sz="1600" dirty="0"/>
          </a:p>
        </p:txBody>
      </p:sp>
      <p:sp>
        <p:nvSpPr>
          <p:cNvPr id="10" name="TextBox 9"/>
          <p:cNvSpPr txBox="1"/>
          <p:nvPr/>
        </p:nvSpPr>
        <p:spPr>
          <a:xfrm>
            <a:off x="797694" y="4716669"/>
            <a:ext cx="10481109" cy="1354217"/>
          </a:xfrm>
          <a:prstGeom prst="rect">
            <a:avLst/>
          </a:prstGeom>
          <a:noFill/>
        </p:spPr>
        <p:txBody>
          <a:bodyPr wrap="square" rtlCol="0">
            <a:spAutoFit/>
          </a:bodyPr>
          <a:lstStyle/>
          <a:p>
            <a:r>
              <a:rPr lang="en-US" dirty="0" smtClean="0"/>
              <a:t>*Note: These terms weren’t used in original, because </a:t>
            </a:r>
            <a:r>
              <a:rPr lang="en-US" b="1" dirty="0" smtClean="0"/>
              <a:t>some dimensions belong in more than one category.</a:t>
            </a:r>
          </a:p>
          <a:p>
            <a:r>
              <a:rPr lang="en-US" b="1" u="sng" dirty="0" smtClean="0"/>
              <a:t>Feedback</a:t>
            </a:r>
            <a:r>
              <a:rPr lang="en-US" b="1" dirty="0" smtClean="0"/>
              <a:t> from outcomes to both structure and processes are critical determinants of sustainability.</a:t>
            </a:r>
            <a:endParaRPr lang="en-US" sz="800" b="1" dirty="0" smtClean="0"/>
          </a:p>
          <a:p>
            <a:endParaRPr lang="en-US" sz="800" b="1" dirty="0" smtClean="0"/>
          </a:p>
          <a:p>
            <a:r>
              <a:rPr lang="en-US" dirty="0" smtClean="0"/>
              <a:t>Some outcomes will reinforce current structure and processes, or help in adjustment to changing environment, but other outcomes may undermine the system’s  current operation or ability to cope with exogenous shocks. </a:t>
            </a:r>
            <a:endParaRPr lang="en-US" dirty="0"/>
          </a:p>
        </p:txBody>
      </p:sp>
    </p:spTree>
    <p:extLst>
      <p:ext uri="{BB962C8B-B14F-4D97-AF65-F5344CB8AC3E}">
        <p14:creationId xmlns:p14="http://schemas.microsoft.com/office/powerpoint/2010/main" val="536940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303"/>
            <a:ext cx="10515600" cy="463966"/>
          </a:xfrm>
        </p:spPr>
        <p:txBody>
          <a:bodyPr>
            <a:noAutofit/>
          </a:bodyPr>
          <a:lstStyle/>
          <a:p>
            <a:pPr algn="ctr"/>
            <a:r>
              <a:rPr lang="en-US" sz="3200" dirty="0" smtClean="0">
                <a:latin typeface="Britannic Bold" panose="020B0903060703020204" pitchFamily="34" charset="0"/>
              </a:rPr>
              <a:t>Steps in Self-Organizing – THE Key Process of PG</a:t>
            </a:r>
            <a:endParaRPr lang="en-US" sz="3200" dirty="0">
              <a:latin typeface="Britannic Bold" panose="020B0903060703020204" pitchFamily="34" charset="0"/>
            </a:endParaRPr>
          </a:p>
        </p:txBody>
      </p:sp>
      <p:sp>
        <p:nvSpPr>
          <p:cNvPr id="3" name="Content Placeholder 2"/>
          <p:cNvSpPr>
            <a:spLocks noGrp="1"/>
          </p:cNvSpPr>
          <p:nvPr>
            <p:ph idx="1"/>
          </p:nvPr>
        </p:nvSpPr>
        <p:spPr>
          <a:xfrm>
            <a:off x="717082" y="791109"/>
            <a:ext cx="11035366" cy="5486400"/>
          </a:xfrm>
        </p:spPr>
        <p:txBody>
          <a:bodyPr>
            <a:normAutofit fontScale="25000" lnSpcReduction="20000"/>
          </a:bodyPr>
          <a:lstStyle/>
          <a:p>
            <a:pPr marL="274320" lvl="0" indent="-274320">
              <a:lnSpc>
                <a:spcPct val="120000"/>
              </a:lnSpc>
              <a:spcBef>
                <a:spcPts val="600"/>
              </a:spcBef>
              <a:buFont typeface="+mj-lt"/>
              <a:buAutoNum type="arabicPeriod"/>
            </a:pPr>
            <a:r>
              <a:rPr lang="en-US" sz="6200" b="1" u="sng" dirty="0" smtClean="0"/>
              <a:t>Identifying </a:t>
            </a:r>
            <a:r>
              <a:rPr lang="en-US" sz="6200" u="sng" dirty="0" smtClean="0"/>
              <a:t>others </a:t>
            </a:r>
            <a:r>
              <a:rPr lang="en-US" sz="6200" u="sng" dirty="0"/>
              <a:t>with similar interests or </a:t>
            </a:r>
            <a:r>
              <a:rPr lang="en-US" sz="6200" u="sng" dirty="0" smtClean="0"/>
              <a:t>concerns on selected issues </a:t>
            </a:r>
            <a:r>
              <a:rPr lang="en-US" sz="6200" dirty="0" smtClean="0"/>
              <a:t>(even if they differ on other matters)</a:t>
            </a:r>
            <a:endParaRPr lang="en-US" sz="6200" dirty="0"/>
          </a:p>
          <a:p>
            <a:pPr marL="274320" lvl="0" indent="-274320">
              <a:lnSpc>
                <a:spcPct val="120000"/>
              </a:lnSpc>
              <a:spcBef>
                <a:spcPts val="600"/>
              </a:spcBef>
              <a:buFont typeface="+mj-lt"/>
              <a:buAutoNum type="arabicPeriod"/>
            </a:pPr>
            <a:r>
              <a:rPr lang="en-US" sz="6200" b="1" dirty="0" smtClean="0"/>
              <a:t>Locating (or constructing) </a:t>
            </a:r>
            <a:r>
              <a:rPr lang="en-US" sz="6200" dirty="0" smtClean="0"/>
              <a:t>a place (or other mode of communication) where </a:t>
            </a:r>
            <a:r>
              <a:rPr lang="en-US" sz="6200" b="1" u="sng" dirty="0" smtClean="0"/>
              <a:t>deliberation via respectful contestation </a:t>
            </a:r>
            <a:r>
              <a:rPr lang="en-US" sz="6200" dirty="0" smtClean="0"/>
              <a:t>can occur </a:t>
            </a:r>
          </a:p>
          <a:p>
            <a:pPr marL="274320" lvl="0" indent="-274320">
              <a:lnSpc>
                <a:spcPct val="120000"/>
              </a:lnSpc>
              <a:spcBef>
                <a:spcPts val="600"/>
              </a:spcBef>
              <a:buFont typeface="+mj-lt"/>
              <a:buAutoNum type="arabicPeriod"/>
            </a:pPr>
            <a:r>
              <a:rPr lang="en-US" sz="6200" b="1" dirty="0" smtClean="0"/>
              <a:t>Agreeing upon </a:t>
            </a:r>
            <a:r>
              <a:rPr lang="en-US" sz="6200" dirty="0" smtClean="0"/>
              <a:t>what behaviors </a:t>
            </a:r>
            <a:r>
              <a:rPr lang="en-US" sz="6200" dirty="0"/>
              <a:t>are </a:t>
            </a:r>
            <a:r>
              <a:rPr lang="en-US" sz="6200" dirty="0" smtClean="0"/>
              <a:t>acceptable within that forum or mode of communication (defining </a:t>
            </a:r>
            <a:r>
              <a:rPr lang="en-US" sz="6200" b="1" dirty="0" smtClean="0"/>
              <a:t>rules of the game</a:t>
            </a:r>
            <a:r>
              <a:rPr lang="en-US" sz="6200" dirty="0" smtClean="0"/>
              <a:t>)</a:t>
            </a:r>
          </a:p>
          <a:p>
            <a:pPr marL="274320" indent="-274320">
              <a:lnSpc>
                <a:spcPct val="120000"/>
              </a:lnSpc>
              <a:spcBef>
                <a:spcPts val="600"/>
              </a:spcBef>
              <a:buFont typeface="+mj-lt"/>
              <a:buAutoNum type="arabicPeriod"/>
            </a:pPr>
            <a:r>
              <a:rPr lang="en-US" sz="6200" b="1" u="sng" dirty="0" smtClean="0"/>
              <a:t>Identifying &amp; </a:t>
            </a:r>
            <a:r>
              <a:rPr lang="en-US" sz="6200" b="1" u="sng" dirty="0"/>
              <a:t>evaluating </a:t>
            </a:r>
            <a:r>
              <a:rPr lang="en-US" sz="6200" u="sng" dirty="0" smtClean="0"/>
              <a:t>options</a:t>
            </a:r>
            <a:r>
              <a:rPr lang="en-US" sz="6200" dirty="0" smtClean="0"/>
              <a:t> for appropriate </a:t>
            </a:r>
            <a:r>
              <a:rPr lang="en-US" sz="6200" dirty="0"/>
              <a:t>means </a:t>
            </a:r>
            <a:r>
              <a:rPr lang="en-US" sz="6200" dirty="0" smtClean="0"/>
              <a:t>towards shared goals, </a:t>
            </a:r>
            <a:r>
              <a:rPr lang="en-US" sz="6200" u="sng" dirty="0" smtClean="0"/>
              <a:t>including decisions to seek external assistance</a:t>
            </a:r>
            <a:r>
              <a:rPr lang="en-US" sz="6200" dirty="0" smtClean="0"/>
              <a:t> </a:t>
            </a:r>
          </a:p>
          <a:p>
            <a:pPr marL="274320" indent="-274320">
              <a:lnSpc>
                <a:spcPct val="120000"/>
              </a:lnSpc>
              <a:spcBef>
                <a:spcPts val="600"/>
              </a:spcBef>
              <a:buFont typeface="+mj-lt"/>
              <a:buAutoNum type="arabicPeriod"/>
            </a:pPr>
            <a:r>
              <a:rPr lang="en-US" sz="6200" b="1" u="sng" dirty="0" smtClean="0"/>
              <a:t>Surveying the existing institutional landscape to locate &amp; contact </a:t>
            </a:r>
            <a:r>
              <a:rPr lang="en-US" sz="6200" u="sng" dirty="0" smtClean="0"/>
              <a:t>public officials or professional experts</a:t>
            </a:r>
            <a:r>
              <a:rPr lang="en-US" sz="6200" dirty="0" smtClean="0"/>
              <a:t> with access to relevant resources or information</a:t>
            </a:r>
            <a:endParaRPr lang="en-US" sz="6200" dirty="0"/>
          </a:p>
          <a:p>
            <a:pPr marL="274320" lvl="0" indent="-274320">
              <a:lnSpc>
                <a:spcPct val="120000"/>
              </a:lnSpc>
              <a:spcBef>
                <a:spcPts val="600"/>
              </a:spcBef>
              <a:buFont typeface="+mj-lt"/>
              <a:buAutoNum type="arabicPeriod"/>
            </a:pPr>
            <a:r>
              <a:rPr lang="en-US" sz="6200" b="1" dirty="0" smtClean="0"/>
              <a:t>Analyzing </a:t>
            </a:r>
            <a:r>
              <a:rPr lang="en-US" sz="6200" dirty="0" smtClean="0"/>
              <a:t>the quality of information or assistance from external parties, and its relevance to core concerns of group</a:t>
            </a:r>
            <a:endParaRPr lang="en-US" sz="6200" b="1" dirty="0" smtClean="0"/>
          </a:p>
          <a:p>
            <a:pPr marL="274320" lvl="0" indent="-274320">
              <a:lnSpc>
                <a:spcPct val="120000"/>
              </a:lnSpc>
              <a:spcBef>
                <a:spcPts val="600"/>
              </a:spcBef>
              <a:buFont typeface="+mj-lt"/>
              <a:buAutoNum type="arabicPeriod"/>
            </a:pPr>
            <a:r>
              <a:rPr lang="en-US" sz="6200" b="1" u="sng" dirty="0" smtClean="0"/>
              <a:t>Making </a:t>
            </a:r>
            <a:r>
              <a:rPr lang="en-US" sz="6200" u="sng" dirty="0" smtClean="0"/>
              <a:t>collective decisions within the group</a:t>
            </a:r>
            <a:r>
              <a:rPr lang="en-US" sz="6200" dirty="0" smtClean="0"/>
              <a:t>, through voting or some other form of mutual adjustment,</a:t>
            </a:r>
          </a:p>
          <a:p>
            <a:pPr marL="274320" lvl="0" indent="-274320">
              <a:lnSpc>
                <a:spcPct val="120000"/>
              </a:lnSpc>
              <a:spcBef>
                <a:spcPts val="600"/>
              </a:spcBef>
              <a:buFont typeface="+mj-lt"/>
              <a:buAutoNum type="arabicPeriod"/>
            </a:pPr>
            <a:r>
              <a:rPr lang="en-US" sz="6200" b="1" dirty="0" smtClean="0"/>
              <a:t>Coordinating </a:t>
            </a:r>
            <a:r>
              <a:rPr lang="en-US" sz="6200" dirty="0" smtClean="0"/>
              <a:t>with external assistants or agents of other decision units willing to work together on common goals</a:t>
            </a:r>
          </a:p>
          <a:p>
            <a:pPr marL="274320" lvl="0" indent="-274320">
              <a:lnSpc>
                <a:spcPct val="120000"/>
              </a:lnSpc>
              <a:spcBef>
                <a:spcPts val="600"/>
              </a:spcBef>
              <a:buFont typeface="+mj-lt"/>
              <a:buAutoNum type="arabicPeriod"/>
            </a:pPr>
            <a:r>
              <a:rPr lang="en-US" sz="6200" b="1" dirty="0" smtClean="0"/>
              <a:t>Implementing</a:t>
            </a:r>
            <a:r>
              <a:rPr lang="en-US" sz="6200" dirty="0" smtClean="0"/>
              <a:t> </a:t>
            </a:r>
            <a:r>
              <a:rPr lang="en-US" sz="6200" dirty="0"/>
              <a:t>a collective </a:t>
            </a:r>
            <a:r>
              <a:rPr lang="en-US" sz="6200" dirty="0" smtClean="0"/>
              <a:t>decision, even if it has negative effects </a:t>
            </a:r>
            <a:r>
              <a:rPr lang="en-US" sz="6200" dirty="0"/>
              <a:t>on reluctant members of </a:t>
            </a:r>
            <a:r>
              <a:rPr lang="en-US" sz="6200" dirty="0" smtClean="0"/>
              <a:t>a decision </a:t>
            </a:r>
            <a:r>
              <a:rPr lang="en-US" sz="6200" dirty="0"/>
              <a:t>unit</a:t>
            </a:r>
          </a:p>
          <a:p>
            <a:pPr marL="274320" indent="-274320">
              <a:lnSpc>
                <a:spcPct val="120000"/>
              </a:lnSpc>
              <a:spcBef>
                <a:spcPts val="600"/>
              </a:spcBef>
              <a:buFont typeface="+mj-lt"/>
              <a:buAutoNum type="arabicPeriod"/>
            </a:pPr>
            <a:r>
              <a:rPr lang="en-US" sz="6200" b="1" u="sng" dirty="0"/>
              <a:t>Monitoring</a:t>
            </a:r>
            <a:r>
              <a:rPr lang="en-US" sz="6200" b="1" dirty="0"/>
              <a:t> </a:t>
            </a:r>
            <a:r>
              <a:rPr lang="en-US" sz="6200" dirty="0"/>
              <a:t>to identify individuals or organizational agents whose behavior deviates from </a:t>
            </a:r>
            <a:r>
              <a:rPr lang="en-US" sz="6200" dirty="0" smtClean="0"/>
              <a:t>group </a:t>
            </a:r>
            <a:r>
              <a:rPr lang="en-US" sz="6200" dirty="0"/>
              <a:t>norms or expectations, and to share that information with other interested parties </a:t>
            </a:r>
            <a:endParaRPr lang="en-US" sz="6200" b="1" dirty="0"/>
          </a:p>
          <a:p>
            <a:pPr marL="274320" lvl="0" indent="-274320">
              <a:lnSpc>
                <a:spcPct val="120000"/>
              </a:lnSpc>
              <a:spcBef>
                <a:spcPts val="600"/>
              </a:spcBef>
              <a:buFont typeface="+mj-lt"/>
              <a:buAutoNum type="arabicPeriod"/>
            </a:pPr>
            <a:r>
              <a:rPr lang="en-US" sz="6200" b="1" dirty="0" smtClean="0"/>
              <a:t>Ensuring </a:t>
            </a:r>
            <a:r>
              <a:rPr lang="en-US" sz="6200" dirty="0" smtClean="0"/>
              <a:t>external assistants (or agents) still respect the values &amp; interests </a:t>
            </a:r>
            <a:r>
              <a:rPr lang="en-US" sz="6200" dirty="0"/>
              <a:t>of </a:t>
            </a:r>
            <a:r>
              <a:rPr lang="en-US" sz="6200" dirty="0" smtClean="0"/>
              <a:t>the core group</a:t>
            </a:r>
          </a:p>
          <a:p>
            <a:pPr marL="274320" lvl="0" indent="-274320">
              <a:lnSpc>
                <a:spcPct val="120000"/>
              </a:lnSpc>
              <a:spcBef>
                <a:spcPts val="600"/>
              </a:spcBef>
              <a:buFont typeface="+mj-lt"/>
              <a:buAutoNum type="arabicPeriod"/>
            </a:pPr>
            <a:r>
              <a:rPr lang="en-US" sz="6200" b="1" dirty="0" smtClean="0"/>
              <a:t>Selecting and applying </a:t>
            </a:r>
            <a:r>
              <a:rPr lang="en-US" sz="6200" dirty="0" smtClean="0"/>
              <a:t>appropriate sanctions on </a:t>
            </a:r>
            <a:r>
              <a:rPr lang="en-US" sz="6200" dirty="0"/>
              <a:t>norm </a:t>
            </a:r>
            <a:r>
              <a:rPr lang="en-US" sz="6200" dirty="0" smtClean="0"/>
              <a:t>violators or disappointing (especially if duplicitous) agents in ways that might encourage them to correct their misbehavior and improve their performance</a:t>
            </a:r>
          </a:p>
          <a:p>
            <a:pPr marL="274320" lvl="0" indent="-274320">
              <a:lnSpc>
                <a:spcPct val="120000"/>
              </a:lnSpc>
              <a:spcBef>
                <a:spcPts val="600"/>
              </a:spcBef>
              <a:buFont typeface="+mj-lt"/>
              <a:buAutoNum type="arabicPeriod"/>
            </a:pPr>
            <a:r>
              <a:rPr lang="en-US" sz="6200" b="1" u="sng" dirty="0" smtClean="0"/>
              <a:t>Reconsidering &amp; revising</a:t>
            </a:r>
            <a:r>
              <a:rPr lang="en-US" sz="6200" b="1" dirty="0" smtClean="0"/>
              <a:t> </a:t>
            </a:r>
            <a:r>
              <a:rPr lang="en-US" sz="6200" dirty="0" smtClean="0"/>
              <a:t>group membership, goals, practices, and agents to realign with core group values and goals</a:t>
            </a:r>
            <a:endParaRPr lang="en-US" sz="6200" dirty="0"/>
          </a:p>
          <a:p>
            <a:pPr marL="274320" lvl="0" indent="-274320">
              <a:lnSpc>
                <a:spcPct val="120000"/>
              </a:lnSpc>
              <a:spcBef>
                <a:spcPts val="600"/>
              </a:spcBef>
              <a:buFont typeface="+mj-lt"/>
              <a:buAutoNum type="arabicPeriod"/>
            </a:pPr>
            <a:r>
              <a:rPr lang="en-US" sz="6200" b="1" dirty="0" smtClean="0"/>
              <a:t>Identifying &amp; integrating </a:t>
            </a:r>
            <a:r>
              <a:rPr lang="en-US" sz="6200" dirty="0" smtClean="0"/>
              <a:t>sources </a:t>
            </a:r>
            <a:r>
              <a:rPr lang="en-US" sz="6200" dirty="0"/>
              <a:t>of funding for any </a:t>
            </a:r>
            <a:r>
              <a:rPr lang="en-US" sz="6200" dirty="0" smtClean="0"/>
              <a:t>and all of </a:t>
            </a:r>
            <a:r>
              <a:rPr lang="en-US" sz="6200" dirty="0"/>
              <a:t>these </a:t>
            </a:r>
            <a:r>
              <a:rPr lang="en-US" sz="6200" dirty="0" smtClean="0"/>
              <a:t>endeavors</a:t>
            </a:r>
          </a:p>
          <a:p>
            <a:pPr marL="274320" lvl="0" indent="-274320">
              <a:lnSpc>
                <a:spcPct val="120000"/>
              </a:lnSpc>
              <a:spcBef>
                <a:spcPts val="600"/>
              </a:spcBef>
              <a:buFont typeface="+mj-lt"/>
              <a:buAutoNum type="arabicPeriod"/>
            </a:pPr>
            <a:r>
              <a:rPr lang="en-US" sz="6200" b="1" dirty="0" smtClean="0"/>
              <a:t>Repeat (and cycle back to any previous step) as needed.</a:t>
            </a:r>
            <a:endParaRPr lang="en-US" sz="6200" b="1" dirty="0"/>
          </a:p>
          <a:p>
            <a:pPr marL="0" indent="0">
              <a:buNone/>
            </a:pPr>
            <a:endParaRPr lang="en-US" sz="2400" dirty="0" smtClean="0"/>
          </a:p>
        </p:txBody>
      </p:sp>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smtClean="0"/>
              <a:t>McGinnis, et al., When is PG Sustainable?</a:t>
            </a:r>
            <a:endParaRPr lang="en-US"/>
          </a:p>
        </p:txBody>
      </p:sp>
      <p:sp>
        <p:nvSpPr>
          <p:cNvPr id="12" name="Slide Number Placeholder 11"/>
          <p:cNvSpPr>
            <a:spLocks noGrp="1"/>
          </p:cNvSpPr>
          <p:nvPr>
            <p:ph type="sldNum" sz="quarter" idx="12"/>
          </p:nvPr>
        </p:nvSpPr>
        <p:spPr/>
        <p:txBody>
          <a:bodyPr/>
          <a:lstStyle/>
          <a:p>
            <a:fld id="{D06D1CD3-662E-40F5-9747-AB9E4A0B12FD}" type="slidenum">
              <a:rPr lang="en-US" smtClean="0"/>
              <a:t>7</a:t>
            </a:fld>
            <a:endParaRPr lang="en-US"/>
          </a:p>
        </p:txBody>
      </p:sp>
    </p:spTree>
    <p:extLst>
      <p:ext uri="{BB962C8B-B14F-4D97-AF65-F5344CB8AC3E}">
        <p14:creationId xmlns:p14="http://schemas.microsoft.com/office/powerpoint/2010/main" val="4046288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603" y="305553"/>
            <a:ext cx="10731366" cy="482399"/>
          </a:xfrm>
        </p:spPr>
        <p:txBody>
          <a:bodyPr>
            <a:normAutofit/>
          </a:bodyPr>
          <a:lstStyle/>
          <a:p>
            <a:pPr algn="ctr"/>
            <a:r>
              <a:rPr lang="en-US" sz="2700" dirty="0" smtClean="0">
                <a:latin typeface="Britannic Bold" panose="020B0903060703020204" pitchFamily="34" charset="0"/>
              </a:rPr>
              <a:t>PG as an Infrastructure for Resources for Collective Action</a:t>
            </a:r>
            <a:endParaRPr lang="en-US" sz="3600" dirty="0">
              <a:latin typeface="Britannic Bold" panose="020B0903060703020204" pitchFamily="34" charset="0"/>
            </a:endParaRPr>
          </a:p>
        </p:txBody>
      </p:sp>
      <p:sp>
        <p:nvSpPr>
          <p:cNvPr id="3" name="Content Placeholder 2"/>
          <p:cNvSpPr>
            <a:spLocks noGrp="1"/>
          </p:cNvSpPr>
          <p:nvPr>
            <p:ph sz="half" idx="1"/>
          </p:nvPr>
        </p:nvSpPr>
        <p:spPr>
          <a:xfrm>
            <a:off x="822960" y="1371599"/>
            <a:ext cx="3691288" cy="5038826"/>
          </a:xfrm>
        </p:spPr>
        <p:txBody>
          <a:bodyPr>
            <a:normAutofit fontScale="85000" lnSpcReduction="20000"/>
          </a:bodyPr>
          <a:lstStyle/>
          <a:p>
            <a:pPr marL="274320" marR="0" indent="-274320">
              <a:lnSpc>
                <a:spcPct val="120000"/>
              </a:lnSpc>
              <a:spcBef>
                <a:spcPts val="600"/>
              </a:spcBef>
              <a:buFont typeface="+mj-lt"/>
              <a:buAutoNum type="arabicPeriod"/>
            </a:pPr>
            <a:r>
              <a:rPr lang="en-US" sz="2400" dirty="0" smtClean="0"/>
              <a:t>Multiple </a:t>
            </a:r>
            <a:r>
              <a:rPr lang="en-US" sz="2400" dirty="0"/>
              <a:t>decision </a:t>
            </a:r>
            <a:r>
              <a:rPr lang="en-US" sz="2400" dirty="0" smtClean="0"/>
              <a:t>centers</a:t>
            </a:r>
            <a:endParaRPr lang="en-US" sz="2400" dirty="0"/>
          </a:p>
          <a:p>
            <a:pPr marL="274320" marR="0" indent="-274320">
              <a:lnSpc>
                <a:spcPct val="120000"/>
              </a:lnSpc>
              <a:spcBef>
                <a:spcPts val="600"/>
              </a:spcBef>
              <a:buFont typeface="+mj-lt"/>
              <a:buAutoNum type="arabicPeriod"/>
            </a:pPr>
            <a:r>
              <a:rPr lang="en-US" sz="2400" dirty="0" smtClean="0"/>
              <a:t>Semi-autonomous decision centers;</a:t>
            </a:r>
            <a:endParaRPr lang="en-US" sz="2400" dirty="0"/>
          </a:p>
          <a:p>
            <a:pPr marL="274320" marR="0" indent="-274320">
              <a:lnSpc>
                <a:spcPct val="120000"/>
              </a:lnSpc>
              <a:spcBef>
                <a:spcPts val="600"/>
              </a:spcBef>
              <a:buFont typeface="+mj-lt"/>
              <a:buAutoNum type="arabicPeriod"/>
            </a:pPr>
            <a:r>
              <a:rPr lang="en-US" sz="2400" dirty="0" smtClean="0"/>
              <a:t>Overlapping jurisdictions</a:t>
            </a:r>
          </a:p>
          <a:p>
            <a:pPr marL="274320" marR="0" indent="-274320">
              <a:lnSpc>
                <a:spcPct val="120000"/>
              </a:lnSpc>
              <a:spcBef>
                <a:spcPts val="600"/>
              </a:spcBef>
              <a:buFont typeface="+mj-lt"/>
              <a:buAutoNum type="arabicPeriod"/>
            </a:pPr>
            <a:r>
              <a:rPr lang="en-US" sz="2400" dirty="0" smtClean="0"/>
              <a:t>Multiple processes of Mutual Adjustment</a:t>
            </a:r>
          </a:p>
          <a:p>
            <a:pPr marL="274320" marR="0" indent="-274320">
              <a:lnSpc>
                <a:spcPct val="120000"/>
              </a:lnSpc>
              <a:spcBef>
                <a:spcPts val="600"/>
              </a:spcBef>
              <a:buFont typeface="+mj-lt"/>
              <a:buAutoNum type="arabicPeriod"/>
            </a:pPr>
            <a:r>
              <a:rPr lang="en-US" sz="2400" dirty="0" smtClean="0"/>
              <a:t>Low entry, exit, and constitutional costs</a:t>
            </a:r>
          </a:p>
          <a:p>
            <a:pPr marL="274320" marR="0" indent="-274320">
              <a:lnSpc>
                <a:spcPct val="120000"/>
              </a:lnSpc>
              <a:spcBef>
                <a:spcPts val="600"/>
              </a:spcBef>
              <a:buFont typeface="+mj-lt"/>
              <a:buAutoNum type="arabicPeriod"/>
            </a:pPr>
            <a:r>
              <a:rPr lang="en-US" sz="2400" dirty="0" smtClean="0"/>
              <a:t>Overarching system of values, norms, rules</a:t>
            </a:r>
          </a:p>
          <a:p>
            <a:pPr marL="274320" marR="0" indent="-274320">
              <a:lnSpc>
                <a:spcPct val="120000"/>
              </a:lnSpc>
              <a:spcBef>
                <a:spcPts val="600"/>
              </a:spcBef>
              <a:buFont typeface="+mj-lt"/>
              <a:buAutoNum type="arabicPeriod"/>
            </a:pPr>
            <a:r>
              <a:rPr lang="en-US" sz="2400" dirty="0" smtClean="0"/>
              <a:t>Emergent order</a:t>
            </a:r>
          </a:p>
          <a:p>
            <a:pPr marL="274320" marR="0" indent="-274320">
              <a:lnSpc>
                <a:spcPct val="120000"/>
              </a:lnSpc>
              <a:spcBef>
                <a:spcPts val="600"/>
              </a:spcBef>
              <a:buFont typeface="+mj-lt"/>
              <a:buAutoNum type="arabicPeriod"/>
            </a:pPr>
            <a:r>
              <a:rPr lang="en-US" sz="2400" dirty="0" smtClean="0"/>
              <a:t>Means for effective coordination at all levels (not required by all authors)</a:t>
            </a:r>
          </a:p>
          <a:p>
            <a:pPr marL="0" marR="0" indent="0">
              <a:spcBef>
                <a:spcPts val="0"/>
              </a:spcBef>
              <a:spcAft>
                <a:spcPts val="0"/>
              </a:spcAft>
              <a:buNone/>
            </a:pPr>
            <a:endParaRPr lang="en-US" sz="2000" dirty="0" smtClean="0"/>
          </a:p>
          <a:p>
            <a:pPr marL="0" marR="0" indent="0">
              <a:spcBef>
                <a:spcPts val="0"/>
              </a:spcBef>
              <a:spcAft>
                <a:spcPts val="0"/>
              </a:spcAft>
              <a:buNone/>
            </a:pPr>
            <a:endParaRPr lang="en-US" sz="2000" dirty="0"/>
          </a:p>
        </p:txBody>
      </p:sp>
      <p:sp>
        <p:nvSpPr>
          <p:cNvPr id="4" name="Content Placeholder 3"/>
          <p:cNvSpPr>
            <a:spLocks noGrp="1"/>
          </p:cNvSpPr>
          <p:nvPr>
            <p:ph sz="half" idx="2"/>
          </p:nvPr>
        </p:nvSpPr>
        <p:spPr>
          <a:xfrm>
            <a:off x="5447899" y="1371599"/>
            <a:ext cx="5905901" cy="5111016"/>
          </a:xfrm>
        </p:spPr>
        <p:txBody>
          <a:bodyPr>
            <a:noAutofit/>
          </a:bodyPr>
          <a:lstStyle/>
          <a:p>
            <a:pPr marL="182880" indent="-182880">
              <a:lnSpc>
                <a:spcPct val="110000"/>
              </a:lnSpc>
              <a:spcBef>
                <a:spcPts val="600"/>
              </a:spcBef>
            </a:pPr>
            <a:r>
              <a:rPr lang="en-US" sz="2200" dirty="0" smtClean="0"/>
              <a:t>Individuals with a diversity of values, knowledge, capabilities, &amp; interests</a:t>
            </a:r>
          </a:p>
          <a:p>
            <a:pPr marL="182880" indent="-182880">
              <a:lnSpc>
                <a:spcPct val="110000"/>
              </a:lnSpc>
              <a:spcBef>
                <a:spcPts val="600"/>
              </a:spcBef>
            </a:pPr>
            <a:r>
              <a:rPr lang="en-US" sz="2200" dirty="0" smtClean="0"/>
              <a:t>Multiple sources of information and advice</a:t>
            </a:r>
          </a:p>
          <a:p>
            <a:pPr marL="182880" indent="-182880">
              <a:lnSpc>
                <a:spcPct val="110000"/>
              </a:lnSpc>
              <a:spcBef>
                <a:spcPts val="600"/>
              </a:spcBef>
            </a:pPr>
            <a:r>
              <a:rPr lang="en-US" sz="2200" dirty="0" smtClean="0"/>
              <a:t>Easy availability of decision forums</a:t>
            </a:r>
          </a:p>
          <a:p>
            <a:pPr marL="182880" indent="-182880">
              <a:lnSpc>
                <a:spcPct val="110000"/>
              </a:lnSpc>
              <a:spcBef>
                <a:spcPts val="600"/>
              </a:spcBef>
            </a:pPr>
            <a:r>
              <a:rPr lang="en-US" sz="2200" dirty="0" smtClean="0"/>
              <a:t>Shared norms of respectful contestation (within agreed-upon “rules of a game”</a:t>
            </a:r>
          </a:p>
          <a:p>
            <a:pPr marL="182880" indent="-182880">
              <a:lnSpc>
                <a:spcPct val="110000"/>
              </a:lnSpc>
              <a:spcBef>
                <a:spcPts val="600"/>
              </a:spcBef>
            </a:pPr>
            <a:r>
              <a:rPr lang="en-US" sz="2200" dirty="0"/>
              <a:t>Repertoire of organizational forms and rule </a:t>
            </a:r>
            <a:r>
              <a:rPr lang="en-US" sz="2200" dirty="0" smtClean="0"/>
              <a:t>configurations -- Institutional diversity</a:t>
            </a:r>
          </a:p>
          <a:p>
            <a:pPr marL="182880" indent="-182880">
              <a:lnSpc>
                <a:spcPct val="110000"/>
              </a:lnSpc>
              <a:spcBef>
                <a:spcPts val="600"/>
              </a:spcBef>
            </a:pPr>
            <a:r>
              <a:rPr lang="en-US" sz="2200" dirty="0" smtClean="0"/>
              <a:t>Access to mechanisms to resolve conflicts</a:t>
            </a:r>
          </a:p>
          <a:p>
            <a:pPr marL="182880" indent="-182880">
              <a:lnSpc>
                <a:spcPct val="110000"/>
              </a:lnSpc>
              <a:spcBef>
                <a:spcPts val="600"/>
              </a:spcBef>
            </a:pPr>
            <a:r>
              <a:rPr lang="en-US" sz="2200" dirty="0" smtClean="0"/>
              <a:t>Some authorities can enforce agreements</a:t>
            </a:r>
          </a:p>
          <a:p>
            <a:pPr marL="182880" indent="-182880">
              <a:lnSpc>
                <a:spcPct val="110000"/>
              </a:lnSpc>
              <a:spcBef>
                <a:spcPts val="600"/>
              </a:spcBef>
            </a:pPr>
            <a:r>
              <a:rPr lang="en-US" sz="2200" dirty="0" smtClean="0"/>
              <a:t>Shared values and modes of thought</a:t>
            </a:r>
          </a:p>
          <a:p>
            <a:pPr marL="182880" indent="-182880">
              <a:lnSpc>
                <a:spcPct val="110000"/>
              </a:lnSpc>
              <a:spcBef>
                <a:spcPts val="600"/>
              </a:spcBef>
            </a:pPr>
            <a:r>
              <a:rPr lang="en-US" sz="2200" dirty="0" smtClean="0"/>
              <a:t>Shared traditions and experiences</a:t>
            </a:r>
            <a:endParaRPr lang="en-US" sz="2200" dirty="0"/>
          </a:p>
        </p:txBody>
      </p:sp>
      <p:sp>
        <p:nvSpPr>
          <p:cNvPr id="5" name="Date Placeholder 4"/>
          <p:cNvSpPr>
            <a:spLocks noGrp="1"/>
          </p:cNvSpPr>
          <p:nvPr>
            <p:ph type="dt" sz="half" idx="10"/>
          </p:nvPr>
        </p:nvSpPr>
        <p:spPr/>
        <p:txBody>
          <a:bodyPr/>
          <a:lstStyle/>
          <a:p>
            <a:r>
              <a:rPr lang="en-US" smtClean="0"/>
              <a:t>9/14/2020</a:t>
            </a:r>
            <a:endParaRPr lang="en-US"/>
          </a:p>
        </p:txBody>
      </p:sp>
      <p:sp>
        <p:nvSpPr>
          <p:cNvPr id="7" name="Slide Number Placeholder 6"/>
          <p:cNvSpPr>
            <a:spLocks noGrp="1"/>
          </p:cNvSpPr>
          <p:nvPr>
            <p:ph type="sldNum" sz="quarter" idx="12"/>
          </p:nvPr>
        </p:nvSpPr>
        <p:spPr/>
        <p:txBody>
          <a:bodyPr/>
          <a:lstStyle/>
          <a:p>
            <a:fld id="{D06D1CD3-662E-40F5-9747-AB9E4A0B12FD}" type="slidenum">
              <a:rPr lang="en-US" smtClean="0"/>
              <a:t>8</a:t>
            </a:fld>
            <a:endParaRPr lang="en-US"/>
          </a:p>
        </p:txBody>
      </p:sp>
      <p:sp>
        <p:nvSpPr>
          <p:cNvPr id="9" name="TextBox 8"/>
          <p:cNvSpPr txBox="1"/>
          <p:nvPr/>
        </p:nvSpPr>
        <p:spPr>
          <a:xfrm>
            <a:off x="962527" y="827728"/>
            <a:ext cx="3142648" cy="461665"/>
          </a:xfrm>
          <a:prstGeom prst="rect">
            <a:avLst/>
          </a:prstGeom>
          <a:noFill/>
        </p:spPr>
        <p:txBody>
          <a:bodyPr wrap="square" rtlCol="0">
            <a:spAutoFit/>
          </a:bodyPr>
          <a:lstStyle/>
          <a:p>
            <a:pPr algn="ctr"/>
            <a:r>
              <a:rPr lang="en-US" sz="2400" b="1" u="sng" dirty="0" smtClean="0"/>
              <a:t>Dimensions of PG</a:t>
            </a:r>
            <a:endParaRPr lang="en-US" sz="2400" b="1" u="sng" dirty="0"/>
          </a:p>
        </p:txBody>
      </p:sp>
      <p:sp>
        <p:nvSpPr>
          <p:cNvPr id="10" name="TextBox 9"/>
          <p:cNvSpPr txBox="1"/>
          <p:nvPr/>
        </p:nvSpPr>
        <p:spPr>
          <a:xfrm>
            <a:off x="3649178" y="848943"/>
            <a:ext cx="3056021" cy="461665"/>
          </a:xfrm>
          <a:prstGeom prst="rect">
            <a:avLst/>
          </a:prstGeom>
          <a:noFill/>
        </p:spPr>
        <p:txBody>
          <a:bodyPr wrap="square" rtlCol="0">
            <a:spAutoFit/>
          </a:bodyPr>
          <a:lstStyle/>
          <a:p>
            <a:pPr algn="ctr"/>
            <a:r>
              <a:rPr lang="en-US" sz="2400" b="1" u="sng" dirty="0" smtClean="0"/>
              <a:t>Support &amp; Sustain</a:t>
            </a:r>
            <a:endParaRPr lang="en-US" sz="2400" b="1" u="sng" dirty="0"/>
          </a:p>
        </p:txBody>
      </p:sp>
      <p:sp>
        <p:nvSpPr>
          <p:cNvPr id="11" name="TextBox 10"/>
          <p:cNvSpPr txBox="1"/>
          <p:nvPr/>
        </p:nvSpPr>
        <p:spPr>
          <a:xfrm>
            <a:off x="6311766" y="827727"/>
            <a:ext cx="5183203" cy="461665"/>
          </a:xfrm>
          <a:prstGeom prst="rect">
            <a:avLst/>
          </a:prstGeom>
          <a:noFill/>
        </p:spPr>
        <p:txBody>
          <a:bodyPr wrap="square" rtlCol="0">
            <a:spAutoFit/>
          </a:bodyPr>
          <a:lstStyle/>
          <a:p>
            <a:pPr algn="ctr"/>
            <a:r>
              <a:rPr lang="en-US" sz="2400" b="1" u="sng" dirty="0" smtClean="0"/>
              <a:t>Resources for Self-Organization</a:t>
            </a:r>
            <a:endParaRPr lang="en-US" sz="2400" b="1" u="sng" dirty="0"/>
          </a:p>
        </p:txBody>
      </p:sp>
    </p:spTree>
    <p:extLst>
      <p:ext uri="{BB962C8B-B14F-4D97-AF65-F5344CB8AC3E}">
        <p14:creationId xmlns:p14="http://schemas.microsoft.com/office/powerpoint/2010/main" val="3984270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907"/>
          </a:xfrm>
        </p:spPr>
        <p:txBody>
          <a:bodyPr>
            <a:normAutofit/>
          </a:bodyPr>
          <a:lstStyle/>
          <a:p>
            <a:pPr algn="ctr"/>
            <a:r>
              <a:rPr lang="en-US" sz="2800" dirty="0" smtClean="0">
                <a:latin typeface="Britannic Bold" panose="020B0903060703020204" pitchFamily="34" charset="0"/>
              </a:rPr>
              <a:t>What Could Go Wrong? – Insights from Institutional Theories</a:t>
            </a:r>
            <a:endParaRPr lang="en-US" sz="2800" dirty="0">
              <a:latin typeface="Britannic Bold" panose="020B0903060703020204" pitchFamily="34" charset="0"/>
            </a:endParaRPr>
          </a:p>
        </p:txBody>
      </p:sp>
      <p:sp>
        <p:nvSpPr>
          <p:cNvPr id="3" name="Content Placeholder 2"/>
          <p:cNvSpPr>
            <a:spLocks noGrp="1"/>
          </p:cNvSpPr>
          <p:nvPr>
            <p:ph idx="1"/>
          </p:nvPr>
        </p:nvSpPr>
        <p:spPr>
          <a:xfrm>
            <a:off x="630455" y="1198345"/>
            <a:ext cx="10977611" cy="5207268"/>
          </a:xfrm>
        </p:spPr>
        <p:txBody>
          <a:bodyPr>
            <a:normAutofit fontScale="92500" lnSpcReduction="20000"/>
          </a:bodyPr>
          <a:lstStyle/>
          <a:p>
            <a:pPr>
              <a:lnSpc>
                <a:spcPct val="110000"/>
              </a:lnSpc>
            </a:pPr>
            <a:r>
              <a:rPr lang="en-US" b="1" u="sng" dirty="0" smtClean="0"/>
              <a:t>Transaction costs</a:t>
            </a:r>
            <a:r>
              <a:rPr lang="en-US" b="1" dirty="0" smtClean="0"/>
              <a:t> </a:t>
            </a:r>
            <a:r>
              <a:rPr lang="en-US" dirty="0" smtClean="0"/>
              <a:t>of self-organizing processes will always vary across groups</a:t>
            </a:r>
          </a:p>
          <a:p>
            <a:pPr>
              <a:lnSpc>
                <a:spcPct val="110000"/>
              </a:lnSpc>
            </a:pPr>
            <a:r>
              <a:rPr lang="en-US" b="1" u="sng" dirty="0" smtClean="0"/>
              <a:t>Negative externalities</a:t>
            </a:r>
            <a:r>
              <a:rPr lang="en-US" b="1" dirty="0" smtClean="0"/>
              <a:t> </a:t>
            </a:r>
            <a:r>
              <a:rPr lang="en-US" dirty="0" smtClean="0"/>
              <a:t>of self-org. may be neglected, </a:t>
            </a:r>
            <a:r>
              <a:rPr lang="en-US" u="sng" dirty="0" smtClean="0"/>
              <a:t>but they do change distribution of transaction costs!</a:t>
            </a:r>
            <a:r>
              <a:rPr lang="en-US" dirty="0" smtClean="0"/>
              <a:t> – and </a:t>
            </a:r>
            <a:r>
              <a:rPr lang="en-US" b="1" u="sng" dirty="0" smtClean="0"/>
              <a:t>create power asymmetries</a:t>
            </a:r>
          </a:p>
          <a:p>
            <a:pPr>
              <a:lnSpc>
                <a:spcPct val="110000"/>
              </a:lnSpc>
            </a:pPr>
            <a:r>
              <a:rPr lang="en-US" b="1" u="sng" dirty="0" smtClean="0"/>
              <a:t>Biases</a:t>
            </a:r>
            <a:r>
              <a:rPr lang="en-US" dirty="0" smtClean="0"/>
              <a:t> against “others” can be used to gain support for collective action</a:t>
            </a:r>
          </a:p>
          <a:p>
            <a:pPr>
              <a:lnSpc>
                <a:spcPct val="110000"/>
              </a:lnSpc>
            </a:pPr>
            <a:r>
              <a:rPr lang="en-US" b="1" u="sng" dirty="0"/>
              <a:t>Effects of collective decisions accumulate over time (path dependence)</a:t>
            </a:r>
          </a:p>
          <a:p>
            <a:pPr>
              <a:lnSpc>
                <a:spcPct val="110000"/>
              </a:lnSpc>
            </a:pPr>
            <a:r>
              <a:rPr lang="en-US" b="1" u="sng" dirty="0"/>
              <a:t>Access to other actors/resources</a:t>
            </a:r>
            <a:r>
              <a:rPr lang="en-US" dirty="0"/>
              <a:t> </a:t>
            </a:r>
            <a:r>
              <a:rPr lang="en-US" dirty="0" smtClean="0"/>
              <a:t>critical to cope with power asymmetries</a:t>
            </a:r>
          </a:p>
          <a:p>
            <a:pPr lvl="1">
              <a:lnSpc>
                <a:spcPct val="110000"/>
              </a:lnSpc>
            </a:pPr>
            <a:r>
              <a:rPr lang="en-US" dirty="0" smtClean="0"/>
              <a:t>Note: many existing authorities </a:t>
            </a:r>
            <a:r>
              <a:rPr lang="en-US" dirty="0"/>
              <a:t>were generated through </a:t>
            </a:r>
            <a:r>
              <a:rPr lang="en-US" dirty="0" smtClean="0"/>
              <a:t>past self-organization</a:t>
            </a:r>
            <a:endParaRPr lang="en-US" dirty="0"/>
          </a:p>
          <a:p>
            <a:pPr>
              <a:lnSpc>
                <a:spcPct val="110000"/>
              </a:lnSpc>
            </a:pPr>
            <a:r>
              <a:rPr lang="en-US" dirty="0"/>
              <a:t>With </a:t>
            </a:r>
            <a:r>
              <a:rPr lang="en-US" dirty="0" smtClean="0"/>
              <a:t>public </a:t>
            </a:r>
            <a:r>
              <a:rPr lang="en-US" b="1" u="sng" dirty="0"/>
              <a:t>authority</a:t>
            </a:r>
            <a:r>
              <a:rPr lang="en-US" dirty="0"/>
              <a:t> comes opportunities for </a:t>
            </a:r>
            <a:r>
              <a:rPr lang="en-US" b="1" u="sng" dirty="0"/>
              <a:t>opportunism</a:t>
            </a:r>
            <a:r>
              <a:rPr lang="en-US" b="1" dirty="0"/>
              <a:t> </a:t>
            </a:r>
            <a:r>
              <a:rPr lang="en-US" dirty="0" smtClean="0"/>
              <a:t>(ex: rent-seeking)</a:t>
            </a:r>
            <a:endParaRPr lang="en-US" b="1" dirty="0"/>
          </a:p>
          <a:p>
            <a:pPr>
              <a:lnSpc>
                <a:spcPct val="110000"/>
              </a:lnSpc>
            </a:pPr>
            <a:r>
              <a:rPr lang="en-US" b="1" u="sng" dirty="0" smtClean="0"/>
              <a:t>Rules </a:t>
            </a:r>
            <a:r>
              <a:rPr lang="en-US" b="1" u="sng" dirty="0"/>
              <a:t>of game</a:t>
            </a:r>
            <a:r>
              <a:rPr lang="en-US" b="1" dirty="0"/>
              <a:t> </a:t>
            </a:r>
            <a:r>
              <a:rPr lang="en-US" dirty="0" smtClean="0"/>
              <a:t>(respectful contestation, compromise/mutual adjustment, professional ethics) are </a:t>
            </a:r>
            <a:r>
              <a:rPr lang="en-US" dirty="0"/>
              <a:t>often broken for strategic reasons, </a:t>
            </a:r>
            <a:endParaRPr lang="en-US" dirty="0" smtClean="0"/>
          </a:p>
          <a:p>
            <a:pPr lvl="1">
              <a:lnSpc>
                <a:spcPct val="110000"/>
              </a:lnSpc>
            </a:pPr>
            <a:r>
              <a:rPr lang="en-US" dirty="0" smtClean="0"/>
              <a:t>Doing </a:t>
            </a:r>
            <a:r>
              <a:rPr lang="en-US" dirty="0"/>
              <a:t>so too often can undermine shared understandings that support those </a:t>
            </a:r>
            <a:r>
              <a:rPr lang="en-US" dirty="0" smtClean="0"/>
              <a:t>games and transform them into struggles for domination</a:t>
            </a:r>
            <a:endParaRPr lang="en-US" dirty="0"/>
          </a:p>
          <a:p>
            <a:endParaRPr lang="en-US" dirty="0"/>
          </a:p>
        </p:txBody>
      </p:sp>
      <p:sp>
        <p:nvSpPr>
          <p:cNvPr id="10" name="Date Placeholder 9"/>
          <p:cNvSpPr>
            <a:spLocks noGrp="1"/>
          </p:cNvSpPr>
          <p:nvPr>
            <p:ph type="dt" sz="half" idx="10"/>
          </p:nvPr>
        </p:nvSpPr>
        <p:spPr/>
        <p:txBody>
          <a:bodyPr/>
          <a:lstStyle/>
          <a:p>
            <a:r>
              <a:rPr lang="en-US" smtClean="0"/>
              <a:t>9/14/2020</a:t>
            </a:r>
            <a:endParaRPr lang="en-US"/>
          </a:p>
        </p:txBody>
      </p:sp>
      <p:sp>
        <p:nvSpPr>
          <p:cNvPr id="11" name="Footer Placeholder 10"/>
          <p:cNvSpPr>
            <a:spLocks noGrp="1"/>
          </p:cNvSpPr>
          <p:nvPr>
            <p:ph type="ftr" sz="quarter" idx="11"/>
          </p:nvPr>
        </p:nvSpPr>
        <p:spPr/>
        <p:txBody>
          <a:bodyPr/>
          <a:lstStyle/>
          <a:p>
            <a:r>
              <a:rPr lang="en-US" smtClean="0"/>
              <a:t>McGinnis, et al., When is PG Sustainable?</a:t>
            </a:r>
            <a:endParaRPr lang="en-US"/>
          </a:p>
        </p:txBody>
      </p:sp>
      <p:sp>
        <p:nvSpPr>
          <p:cNvPr id="12" name="Slide Number Placeholder 11"/>
          <p:cNvSpPr>
            <a:spLocks noGrp="1"/>
          </p:cNvSpPr>
          <p:nvPr>
            <p:ph type="sldNum" sz="quarter" idx="12"/>
          </p:nvPr>
        </p:nvSpPr>
        <p:spPr/>
        <p:txBody>
          <a:bodyPr/>
          <a:lstStyle/>
          <a:p>
            <a:fld id="{D06D1CD3-662E-40F5-9747-AB9E4A0B12FD}" type="slidenum">
              <a:rPr lang="en-US" smtClean="0"/>
              <a:t>9</a:t>
            </a:fld>
            <a:endParaRPr lang="en-US"/>
          </a:p>
        </p:txBody>
      </p:sp>
    </p:spTree>
    <p:extLst>
      <p:ext uri="{BB962C8B-B14F-4D97-AF65-F5344CB8AC3E}">
        <p14:creationId xmlns:p14="http://schemas.microsoft.com/office/powerpoint/2010/main" val="3871312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82550">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82550">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1918</TotalTime>
  <Words>4160</Words>
  <Application>Microsoft Office PowerPoint</Application>
  <PresentationFormat>Widescreen</PresentationFormat>
  <Paragraphs>439</Paragraphs>
  <Slides>27</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Arial Black</vt:lpstr>
      <vt:lpstr>Britannic Bold</vt:lpstr>
      <vt:lpstr>Calibri</vt:lpstr>
      <vt:lpstr>Calibri Light</vt:lpstr>
      <vt:lpstr>Symbol</vt:lpstr>
      <vt:lpstr>Times New Roman</vt:lpstr>
      <vt:lpstr>Office Theme</vt:lpstr>
      <vt:lpstr>1_Office Theme</vt:lpstr>
      <vt:lpstr>When Is Polycentric Governance Sustainable?    Using Institutional Theory to Identify Endogenous Sources of Dysfunctional Dynamics  </vt:lpstr>
      <vt:lpstr>Classic Definitions of Polycentric Governance (PG)</vt:lpstr>
      <vt:lpstr>Preliminary Findings from Literature Review</vt:lpstr>
      <vt:lpstr>Other Names for PG-Type Systems of Governance</vt:lpstr>
      <vt:lpstr>Claimed Benefits of PG</vt:lpstr>
      <vt:lpstr>Dimensions of Polycentric Governance</vt:lpstr>
      <vt:lpstr>Steps in Self-Organizing – THE Key Process of PG</vt:lpstr>
      <vt:lpstr>PG as an Infrastructure for Resources for Collective Action</vt:lpstr>
      <vt:lpstr>What Could Go Wrong? – Insights from Institutional Theories</vt:lpstr>
      <vt:lpstr>Table 1. Syndromes of Dysfunctional PG Dynamics</vt:lpstr>
      <vt:lpstr>Countervailing Forces in PG Syndromes (1)</vt:lpstr>
      <vt:lpstr>Next Steps:</vt:lpstr>
      <vt:lpstr>PowerPoint Presentation</vt:lpstr>
      <vt:lpstr>Warning Signs of Impending Dysfunctionalities</vt:lpstr>
      <vt:lpstr>Other Efforts to measure PG and its performance</vt:lpstr>
      <vt:lpstr>Aligica &amp; Tarko nested logical structure of PG varieties (Aligica et al. 2019:146)</vt:lpstr>
      <vt:lpstr>Carilse and Gruby 2017</vt:lpstr>
      <vt:lpstr>van Zeben and Bobić 2019,  Polycentricity in the EU</vt:lpstr>
      <vt:lpstr>Jordan et al. 2019</vt:lpstr>
      <vt:lpstr>Jordan et al. 2019</vt:lpstr>
      <vt:lpstr>Transaction Costs of Self-Organizing</vt:lpstr>
      <vt:lpstr>What Could Go Wrong? – Insights from Lin*</vt:lpstr>
      <vt:lpstr>Countervailing Forces in PG Syndromes (2)</vt:lpstr>
      <vt:lpstr>Countervailing Forces in PG Syndromes (3)</vt:lpstr>
      <vt:lpstr>Countervailing Forces in PG Syndromes (4)</vt:lpstr>
      <vt:lpstr>Countervailing Forces in PG Syndromes (5)</vt:lpstr>
      <vt:lpstr>Countervailing Forces in PG Syndromes (6)</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Is Polycentric Governance Sustainable?    Identifying Dysfunctional Dynamics in Different Policy Settings</dc:title>
  <dc:creator>Michael McGinnis</dc:creator>
  <cp:lastModifiedBy>Michael McGinnis</cp:lastModifiedBy>
  <cp:revision>176</cp:revision>
  <cp:lastPrinted>2020-09-04T18:41:44Z</cp:lastPrinted>
  <dcterms:created xsi:type="dcterms:W3CDTF">2020-08-13T15:20:24Z</dcterms:created>
  <dcterms:modified xsi:type="dcterms:W3CDTF">2020-09-04T18:46:16Z</dcterms:modified>
</cp:coreProperties>
</file>